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4" r:id="rId3"/>
    <p:sldId id="276" r:id="rId4"/>
    <p:sldId id="261" r:id="rId5"/>
    <p:sldId id="277" r:id="rId6"/>
    <p:sldId id="278" r:id="rId7"/>
    <p:sldId id="281" r:id="rId8"/>
    <p:sldId id="282" r:id="rId9"/>
    <p:sldId id="284" r:id="rId10"/>
    <p:sldId id="285" r:id="rId11"/>
    <p:sldId id="275" r:id="rId12"/>
    <p:sldId id="289" r:id="rId13"/>
    <p:sldId id="290" r:id="rId14"/>
    <p:sldId id="288" r:id="rId15"/>
    <p:sldId id="291" r:id="rId16"/>
    <p:sldId id="292" r:id="rId17"/>
    <p:sldId id="293" r:id="rId18"/>
    <p:sldId id="315" r:id="rId19"/>
    <p:sldId id="316" r:id="rId20"/>
    <p:sldId id="317" r:id="rId21"/>
    <p:sldId id="280" r:id="rId22"/>
    <p:sldId id="294" r:id="rId23"/>
    <p:sldId id="295" r:id="rId24"/>
    <p:sldId id="296" r:id="rId25"/>
    <p:sldId id="286" r:id="rId26"/>
    <p:sldId id="304" r:id="rId27"/>
    <p:sldId id="305" r:id="rId28"/>
    <p:sldId id="265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0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g tựa đề và tên đề mục" id="{9490D179-15FD-4203-9685-359FFA8EA266}">
          <p14:sldIdLst>
            <p14:sldId id="256"/>
            <p14:sldId id="264"/>
            <p14:sldId id="276"/>
            <p14:sldId id="261"/>
            <p14:sldId id="277"/>
            <p14:sldId id="278"/>
            <p14:sldId id="281"/>
            <p14:sldId id="282"/>
            <p14:sldId id="284"/>
            <p14:sldId id="285"/>
            <p14:sldId id="275"/>
            <p14:sldId id="289"/>
            <p14:sldId id="290"/>
            <p14:sldId id="288"/>
            <p14:sldId id="291"/>
            <p14:sldId id="292"/>
            <p14:sldId id="293"/>
            <p14:sldId id="315"/>
            <p14:sldId id="316"/>
            <p14:sldId id="317"/>
            <p14:sldId id="280"/>
            <p14:sldId id="294"/>
            <p14:sldId id="295"/>
            <p14:sldId id="296"/>
            <p14:sldId id="286"/>
            <p14:sldId id="304"/>
            <p14:sldId id="305"/>
            <p14:sldId id="26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06"/>
          </p14:sldIdLst>
        </p14:section>
        <p14:section name="Các trang nội dung chính" id="{2041FB58-A62B-4F43-AF39-E71C5B35FAD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6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Capital Allocation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24-874C-A23A-EEFE91CCC4F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24-874C-A23A-EEFE91CCC4F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24-874C-A23A-EEFE91CCC4F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24-874C-A23A-EEFE91CCC4F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Software Development</c:v>
                </c:pt>
                <c:pt idx="1">
                  <c:v>Advertising &amp; Marketing</c:v>
                </c:pt>
                <c:pt idx="2">
                  <c:v>Human Resources</c:v>
                </c:pt>
                <c:pt idx="3">
                  <c:v>Infrastucture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2000000000</c:v>
                </c:pt>
                <c:pt idx="1">
                  <c:v>1250000000</c:v>
                </c:pt>
                <c:pt idx="2">
                  <c:v>1250000000</c:v>
                </c:pt>
                <c:pt idx="3">
                  <c:v>500000000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B3-4AE4-8502-6C24951BDE1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 (%)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Coursera</c:v>
                </c:pt>
                <c:pt idx="1">
                  <c:v>Udemy</c:v>
                </c:pt>
                <c:pt idx="2">
                  <c:v>Khan Academy</c:v>
                </c:pt>
                <c:pt idx="3">
                  <c:v>Byju's</c:v>
                </c:pt>
                <c:pt idx="4">
                  <c:v>VIPKid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E-4A4C-9ECB-965FCBDAF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1"/>
  </c:chart>
  <c:txPr>
    <a:bodyPr/>
    <a:lstStyle/>
    <a:p>
      <a:pPr>
        <a:defRPr sz="1800"/>
      </a:pPr>
      <a:endParaRPr lang="en-V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228F3-C1C0-4FF5-B3A8-F00076CA840A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C146B6-EAB6-4309-9CB6-C21A5E4C5E3A}">
      <dgm:prSet phldrT="[Text]"/>
      <dgm:spPr>
        <a:solidFill>
          <a:schemeClr val="accent4">
            <a:alpha val="99000"/>
          </a:schemeClr>
        </a:solidFill>
      </dgm:spPr>
      <dgm:t>
        <a:bodyPr/>
        <a:lstStyle/>
        <a:p>
          <a:pPr>
            <a:buNone/>
          </a:pPr>
          <a:r>
            <a:rPr lang="en-US" b="1" i="0" dirty="0">
              <a:solidFill>
                <a:schemeClr val="tx1"/>
              </a:solidFill>
            </a:rPr>
            <a:t>Threat of New Entrants</a:t>
          </a:r>
          <a:endParaRPr lang="en-US" b="1" dirty="0">
            <a:solidFill>
              <a:schemeClr val="tx1"/>
            </a:solidFill>
          </a:endParaRPr>
        </a:p>
      </dgm:t>
    </dgm:pt>
    <dgm:pt modelId="{1619001A-7AE5-4157-9EB1-CB22D3B2B68B}" type="parTrans" cxnId="{2D9E5E3F-D91D-4EA3-835C-87C9699125A3}">
      <dgm:prSet/>
      <dgm:spPr/>
      <dgm:t>
        <a:bodyPr/>
        <a:lstStyle/>
        <a:p>
          <a:endParaRPr lang="en-US"/>
        </a:p>
      </dgm:t>
    </dgm:pt>
    <dgm:pt modelId="{9AC261C3-54FA-4D41-AF61-800A9D7845C0}" type="sibTrans" cxnId="{2D9E5E3F-D91D-4EA3-835C-87C9699125A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69DBA5-A757-4DA3-81F6-50D16B6CC776}">
      <dgm:prSet phldrT="[Text]"/>
      <dgm:spPr>
        <a:solidFill>
          <a:schemeClr val="accent2"/>
        </a:solidFill>
      </dgm:spPr>
      <dgm:t>
        <a:bodyPr/>
        <a:lstStyle/>
        <a:p>
          <a:pPr>
            <a:buNone/>
          </a:pPr>
          <a:r>
            <a:rPr lang="en-US" b="1" i="0" dirty="0">
              <a:solidFill>
                <a:schemeClr val="tx1"/>
              </a:solidFill>
            </a:rPr>
            <a:t>Bargaining Power of Suppliers</a:t>
          </a:r>
          <a:endParaRPr lang="en-US" b="1" dirty="0">
            <a:solidFill>
              <a:schemeClr val="tx1"/>
            </a:solidFill>
          </a:endParaRPr>
        </a:p>
      </dgm:t>
    </dgm:pt>
    <dgm:pt modelId="{D89D9FA4-B8E4-4674-B31D-AB19DADDD460}" type="parTrans" cxnId="{37E90D1C-9A08-4155-9356-16B17DCE31F0}">
      <dgm:prSet/>
      <dgm:spPr/>
      <dgm:t>
        <a:bodyPr/>
        <a:lstStyle/>
        <a:p>
          <a:endParaRPr lang="en-US"/>
        </a:p>
      </dgm:t>
    </dgm:pt>
    <dgm:pt modelId="{9DC64A2C-9249-4FEB-996C-7E4F117CE58C}" type="sibTrans" cxnId="{37E90D1C-9A08-4155-9356-16B17DCE31F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F09064A-CAF3-4949-9C4C-8929341A4BB0}">
      <dgm:prSet phldrT="[Text]"/>
      <dgm:spPr>
        <a:solidFill>
          <a:schemeClr val="accent6"/>
        </a:solidFill>
      </dgm:spPr>
      <dgm:t>
        <a:bodyPr/>
        <a:lstStyle/>
        <a:p>
          <a:pPr>
            <a:buNone/>
          </a:pPr>
          <a:r>
            <a:rPr lang="en-US" b="1" i="0" dirty="0">
              <a:solidFill>
                <a:schemeClr val="tx1"/>
              </a:solidFill>
            </a:rPr>
            <a:t>Bargaining Power of Buyers</a:t>
          </a:r>
          <a:endParaRPr lang="en-US" b="1" dirty="0">
            <a:solidFill>
              <a:schemeClr val="tx1"/>
            </a:solidFill>
          </a:endParaRPr>
        </a:p>
      </dgm:t>
    </dgm:pt>
    <dgm:pt modelId="{463A2C56-FECB-46B2-97B1-F8B1417A13AB}" type="parTrans" cxnId="{B11FCCE1-0D68-463F-826D-F6A7223CDB71}">
      <dgm:prSet/>
      <dgm:spPr/>
      <dgm:t>
        <a:bodyPr/>
        <a:lstStyle/>
        <a:p>
          <a:endParaRPr lang="en-US"/>
        </a:p>
      </dgm:t>
    </dgm:pt>
    <dgm:pt modelId="{EBCBBFC6-D787-4FDA-A120-3912CC382EE0}" type="sibTrans" cxnId="{B11FCCE1-0D68-463F-826D-F6A7223CDB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B52175-6B74-4BB4-B840-1B695D92C419}">
      <dgm:prSet phldrT="[Text]"/>
      <dgm:spPr/>
      <dgm:t>
        <a:bodyPr/>
        <a:lstStyle/>
        <a:p>
          <a:pPr>
            <a:buNone/>
          </a:pPr>
          <a:r>
            <a:rPr lang="en-US" b="1" i="0" dirty="0">
              <a:solidFill>
                <a:schemeClr val="tx1"/>
              </a:solidFill>
            </a:rPr>
            <a:t>Threat of Substitutes</a:t>
          </a:r>
          <a:endParaRPr lang="en-US" b="1" dirty="0">
            <a:solidFill>
              <a:schemeClr val="tx1"/>
            </a:solidFill>
          </a:endParaRPr>
        </a:p>
      </dgm:t>
    </dgm:pt>
    <dgm:pt modelId="{E8BCA443-18F3-4A73-8AE6-6A3F7004D3E4}" type="parTrans" cxnId="{BC3FD619-A0A3-41C5-A44C-F7E98377BDD5}">
      <dgm:prSet/>
      <dgm:spPr/>
      <dgm:t>
        <a:bodyPr/>
        <a:lstStyle/>
        <a:p>
          <a:endParaRPr lang="en-US"/>
        </a:p>
      </dgm:t>
    </dgm:pt>
    <dgm:pt modelId="{77474010-1F54-4478-8334-19B749E66ACA}" type="sibTrans" cxnId="{BC3FD619-A0A3-41C5-A44C-F7E98377BD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B371AEC-A705-452A-9524-D62C9D5CCEE0}">
      <dgm:prSet phldrT="[Text]"/>
      <dgm:spPr>
        <a:solidFill>
          <a:schemeClr val="accent3"/>
        </a:solidFill>
      </dgm:spPr>
      <dgm:t>
        <a:bodyPr/>
        <a:lstStyle/>
        <a:p>
          <a:pPr>
            <a:buNone/>
          </a:pPr>
          <a:r>
            <a:rPr lang="en-US" b="1" i="0" dirty="0">
              <a:solidFill>
                <a:schemeClr val="tx1"/>
              </a:solidFill>
            </a:rPr>
            <a:t>Competitive Rivalry</a:t>
          </a:r>
          <a:endParaRPr lang="en-US" b="1" dirty="0">
            <a:solidFill>
              <a:schemeClr val="tx1"/>
            </a:solidFill>
          </a:endParaRPr>
        </a:p>
      </dgm:t>
    </dgm:pt>
    <dgm:pt modelId="{3EDFBB0F-6ADD-4BB1-965E-6EFD2E5E6EC9}" type="parTrans" cxnId="{889E622B-68B3-4F54-8D63-A75D4E1C9F12}">
      <dgm:prSet/>
      <dgm:spPr/>
      <dgm:t>
        <a:bodyPr/>
        <a:lstStyle/>
        <a:p>
          <a:endParaRPr lang="en-US"/>
        </a:p>
      </dgm:t>
    </dgm:pt>
    <dgm:pt modelId="{5025DB5F-7BDB-4949-A1AB-E637A5F0CFD2}" type="sibTrans" cxnId="{889E622B-68B3-4F54-8D63-A75D4E1C9F1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946BA3-063E-4173-B181-EAD842BDE753}" type="pres">
      <dgm:prSet presAssocID="{F3E228F3-C1C0-4FF5-B3A8-F00076CA840A}" presName="cycle" presStyleCnt="0">
        <dgm:presLayoutVars>
          <dgm:dir/>
          <dgm:resizeHandles val="exact"/>
        </dgm:presLayoutVars>
      </dgm:prSet>
      <dgm:spPr/>
    </dgm:pt>
    <dgm:pt modelId="{07501EF4-37A7-498F-AD5E-C32421AC6F60}" type="pres">
      <dgm:prSet presAssocID="{80C146B6-EAB6-4309-9CB6-C21A5E4C5E3A}" presName="node" presStyleLbl="node1" presStyleIdx="0" presStyleCnt="5">
        <dgm:presLayoutVars>
          <dgm:bulletEnabled val="1"/>
        </dgm:presLayoutVars>
      </dgm:prSet>
      <dgm:spPr/>
    </dgm:pt>
    <dgm:pt modelId="{48D56D11-5D52-4AE2-89A9-D17B5FC0C606}" type="pres">
      <dgm:prSet presAssocID="{80C146B6-EAB6-4309-9CB6-C21A5E4C5E3A}" presName="spNode" presStyleCnt="0"/>
      <dgm:spPr/>
    </dgm:pt>
    <dgm:pt modelId="{4FAA4DD3-450A-4C94-AB78-1A5DF6258D54}" type="pres">
      <dgm:prSet presAssocID="{9AC261C3-54FA-4D41-AF61-800A9D7845C0}" presName="sibTrans" presStyleLbl="sibTrans1D1" presStyleIdx="0" presStyleCnt="5"/>
      <dgm:spPr/>
    </dgm:pt>
    <dgm:pt modelId="{AB7FE949-4F53-402E-8C69-DDCBB4E9258C}" type="pres">
      <dgm:prSet presAssocID="{9F69DBA5-A757-4DA3-81F6-50D16B6CC776}" presName="node" presStyleLbl="node1" presStyleIdx="1" presStyleCnt="5">
        <dgm:presLayoutVars>
          <dgm:bulletEnabled val="1"/>
        </dgm:presLayoutVars>
      </dgm:prSet>
      <dgm:spPr/>
    </dgm:pt>
    <dgm:pt modelId="{7F35EA2D-9FB7-448B-ABB7-377D68C95DB5}" type="pres">
      <dgm:prSet presAssocID="{9F69DBA5-A757-4DA3-81F6-50D16B6CC776}" presName="spNode" presStyleCnt="0"/>
      <dgm:spPr/>
    </dgm:pt>
    <dgm:pt modelId="{0DE01FF0-51E1-4B88-865E-950A10ACC35A}" type="pres">
      <dgm:prSet presAssocID="{9DC64A2C-9249-4FEB-996C-7E4F117CE58C}" presName="sibTrans" presStyleLbl="sibTrans1D1" presStyleIdx="1" presStyleCnt="5"/>
      <dgm:spPr/>
    </dgm:pt>
    <dgm:pt modelId="{5349A019-D434-4100-A61C-6D2D3E0D83E6}" type="pres">
      <dgm:prSet presAssocID="{3F09064A-CAF3-4949-9C4C-8929341A4BB0}" presName="node" presStyleLbl="node1" presStyleIdx="2" presStyleCnt="5">
        <dgm:presLayoutVars>
          <dgm:bulletEnabled val="1"/>
        </dgm:presLayoutVars>
      </dgm:prSet>
      <dgm:spPr/>
    </dgm:pt>
    <dgm:pt modelId="{8266BEAD-6E00-4BF1-96F0-34E710D8320B}" type="pres">
      <dgm:prSet presAssocID="{3F09064A-CAF3-4949-9C4C-8929341A4BB0}" presName="spNode" presStyleCnt="0"/>
      <dgm:spPr/>
    </dgm:pt>
    <dgm:pt modelId="{F634B82B-AAF1-44E4-83F1-346778B129CB}" type="pres">
      <dgm:prSet presAssocID="{EBCBBFC6-D787-4FDA-A120-3912CC382EE0}" presName="sibTrans" presStyleLbl="sibTrans1D1" presStyleIdx="2" presStyleCnt="5"/>
      <dgm:spPr/>
    </dgm:pt>
    <dgm:pt modelId="{68F87F87-5B81-4A1F-B6A9-DD324E199879}" type="pres">
      <dgm:prSet presAssocID="{03B52175-6B74-4BB4-B840-1B695D92C419}" presName="node" presStyleLbl="node1" presStyleIdx="3" presStyleCnt="5">
        <dgm:presLayoutVars>
          <dgm:bulletEnabled val="1"/>
        </dgm:presLayoutVars>
      </dgm:prSet>
      <dgm:spPr/>
    </dgm:pt>
    <dgm:pt modelId="{E2A746F7-1462-4382-AED7-20DC2A60405A}" type="pres">
      <dgm:prSet presAssocID="{03B52175-6B74-4BB4-B840-1B695D92C419}" presName="spNode" presStyleCnt="0"/>
      <dgm:spPr/>
    </dgm:pt>
    <dgm:pt modelId="{F9E34BF7-EE44-4C78-8DD5-282BB51DDFF4}" type="pres">
      <dgm:prSet presAssocID="{77474010-1F54-4478-8334-19B749E66ACA}" presName="sibTrans" presStyleLbl="sibTrans1D1" presStyleIdx="3" presStyleCnt="5"/>
      <dgm:spPr/>
    </dgm:pt>
    <dgm:pt modelId="{BF899EFE-BECC-4A91-81AB-69C89FE8C3DB}" type="pres">
      <dgm:prSet presAssocID="{8B371AEC-A705-452A-9524-D62C9D5CCEE0}" presName="node" presStyleLbl="node1" presStyleIdx="4" presStyleCnt="5">
        <dgm:presLayoutVars>
          <dgm:bulletEnabled val="1"/>
        </dgm:presLayoutVars>
      </dgm:prSet>
      <dgm:spPr/>
    </dgm:pt>
    <dgm:pt modelId="{57BF1932-D53E-452C-80D0-6DA4841E2CFA}" type="pres">
      <dgm:prSet presAssocID="{8B371AEC-A705-452A-9524-D62C9D5CCEE0}" presName="spNode" presStyleCnt="0"/>
      <dgm:spPr/>
    </dgm:pt>
    <dgm:pt modelId="{5DEBBC04-70D3-4BFC-978F-BA6C3A0FE205}" type="pres">
      <dgm:prSet presAssocID="{5025DB5F-7BDB-4949-A1AB-E637A5F0CFD2}" presName="sibTrans" presStyleLbl="sibTrans1D1" presStyleIdx="4" presStyleCnt="5"/>
      <dgm:spPr/>
    </dgm:pt>
  </dgm:ptLst>
  <dgm:cxnLst>
    <dgm:cxn modelId="{BC3FD619-A0A3-41C5-A44C-F7E98377BDD5}" srcId="{F3E228F3-C1C0-4FF5-B3A8-F00076CA840A}" destId="{03B52175-6B74-4BB4-B840-1B695D92C419}" srcOrd="3" destOrd="0" parTransId="{E8BCA443-18F3-4A73-8AE6-6A3F7004D3E4}" sibTransId="{77474010-1F54-4478-8334-19B749E66ACA}"/>
    <dgm:cxn modelId="{37E90D1C-9A08-4155-9356-16B17DCE31F0}" srcId="{F3E228F3-C1C0-4FF5-B3A8-F00076CA840A}" destId="{9F69DBA5-A757-4DA3-81F6-50D16B6CC776}" srcOrd="1" destOrd="0" parTransId="{D89D9FA4-B8E4-4674-B31D-AB19DADDD460}" sibTransId="{9DC64A2C-9249-4FEB-996C-7E4F117CE58C}"/>
    <dgm:cxn modelId="{889E622B-68B3-4F54-8D63-A75D4E1C9F12}" srcId="{F3E228F3-C1C0-4FF5-B3A8-F00076CA840A}" destId="{8B371AEC-A705-452A-9524-D62C9D5CCEE0}" srcOrd="4" destOrd="0" parTransId="{3EDFBB0F-6ADD-4BB1-965E-6EFD2E5E6EC9}" sibTransId="{5025DB5F-7BDB-4949-A1AB-E637A5F0CFD2}"/>
    <dgm:cxn modelId="{2D9E5E3F-D91D-4EA3-835C-87C9699125A3}" srcId="{F3E228F3-C1C0-4FF5-B3A8-F00076CA840A}" destId="{80C146B6-EAB6-4309-9CB6-C21A5E4C5E3A}" srcOrd="0" destOrd="0" parTransId="{1619001A-7AE5-4157-9EB1-CB22D3B2B68B}" sibTransId="{9AC261C3-54FA-4D41-AF61-800A9D7845C0}"/>
    <dgm:cxn modelId="{1FC78640-09B1-40B9-B71A-8DDE71DDAE2D}" type="presOf" srcId="{8B371AEC-A705-452A-9524-D62C9D5CCEE0}" destId="{BF899EFE-BECC-4A91-81AB-69C89FE8C3DB}" srcOrd="0" destOrd="0" presId="urn:microsoft.com/office/officeart/2005/8/layout/cycle6"/>
    <dgm:cxn modelId="{A8E7EA42-31F9-4C01-8C27-CD39E07C08ED}" type="presOf" srcId="{9F69DBA5-A757-4DA3-81F6-50D16B6CC776}" destId="{AB7FE949-4F53-402E-8C69-DDCBB4E9258C}" srcOrd="0" destOrd="0" presId="urn:microsoft.com/office/officeart/2005/8/layout/cycle6"/>
    <dgm:cxn modelId="{A7E87945-F3FB-464E-8658-85C1A4870973}" type="presOf" srcId="{EBCBBFC6-D787-4FDA-A120-3912CC382EE0}" destId="{F634B82B-AAF1-44E4-83F1-346778B129CB}" srcOrd="0" destOrd="0" presId="urn:microsoft.com/office/officeart/2005/8/layout/cycle6"/>
    <dgm:cxn modelId="{D1EEFC51-36A9-4538-ADF7-508ED87F4350}" type="presOf" srcId="{5025DB5F-7BDB-4949-A1AB-E637A5F0CFD2}" destId="{5DEBBC04-70D3-4BFC-978F-BA6C3A0FE205}" srcOrd="0" destOrd="0" presId="urn:microsoft.com/office/officeart/2005/8/layout/cycle6"/>
    <dgm:cxn modelId="{002E466C-EC38-448D-A089-A8C1E4F83A8C}" type="presOf" srcId="{9AC261C3-54FA-4D41-AF61-800A9D7845C0}" destId="{4FAA4DD3-450A-4C94-AB78-1A5DF6258D54}" srcOrd="0" destOrd="0" presId="urn:microsoft.com/office/officeart/2005/8/layout/cycle6"/>
    <dgm:cxn modelId="{9F93517B-1ABB-42C2-9963-A08E41B708BB}" type="presOf" srcId="{9DC64A2C-9249-4FEB-996C-7E4F117CE58C}" destId="{0DE01FF0-51E1-4B88-865E-950A10ACC35A}" srcOrd="0" destOrd="0" presId="urn:microsoft.com/office/officeart/2005/8/layout/cycle6"/>
    <dgm:cxn modelId="{0CF6A47B-BC89-4E6D-ACB9-7F62B3E76C80}" type="presOf" srcId="{77474010-1F54-4478-8334-19B749E66ACA}" destId="{F9E34BF7-EE44-4C78-8DD5-282BB51DDFF4}" srcOrd="0" destOrd="0" presId="urn:microsoft.com/office/officeart/2005/8/layout/cycle6"/>
    <dgm:cxn modelId="{6CAEE089-4BBC-4FD9-8752-730C5333A3C0}" type="presOf" srcId="{3F09064A-CAF3-4949-9C4C-8929341A4BB0}" destId="{5349A019-D434-4100-A61C-6D2D3E0D83E6}" srcOrd="0" destOrd="0" presId="urn:microsoft.com/office/officeart/2005/8/layout/cycle6"/>
    <dgm:cxn modelId="{B12218AC-F8C7-49A0-887D-D73DE2C5D34E}" type="presOf" srcId="{F3E228F3-C1C0-4FF5-B3A8-F00076CA840A}" destId="{E6946BA3-063E-4173-B181-EAD842BDE753}" srcOrd="0" destOrd="0" presId="urn:microsoft.com/office/officeart/2005/8/layout/cycle6"/>
    <dgm:cxn modelId="{FB8DE6B8-5415-4CD5-BE91-2DF9F47F7E93}" type="presOf" srcId="{80C146B6-EAB6-4309-9CB6-C21A5E4C5E3A}" destId="{07501EF4-37A7-498F-AD5E-C32421AC6F60}" srcOrd="0" destOrd="0" presId="urn:microsoft.com/office/officeart/2005/8/layout/cycle6"/>
    <dgm:cxn modelId="{0BC8F9BB-514F-4841-92C9-C375F7984D43}" type="presOf" srcId="{03B52175-6B74-4BB4-B840-1B695D92C419}" destId="{68F87F87-5B81-4A1F-B6A9-DD324E199879}" srcOrd="0" destOrd="0" presId="urn:microsoft.com/office/officeart/2005/8/layout/cycle6"/>
    <dgm:cxn modelId="{B11FCCE1-0D68-463F-826D-F6A7223CDB71}" srcId="{F3E228F3-C1C0-4FF5-B3A8-F00076CA840A}" destId="{3F09064A-CAF3-4949-9C4C-8929341A4BB0}" srcOrd="2" destOrd="0" parTransId="{463A2C56-FECB-46B2-97B1-F8B1417A13AB}" sibTransId="{EBCBBFC6-D787-4FDA-A120-3912CC382EE0}"/>
    <dgm:cxn modelId="{E81E5CBF-8A21-4B3D-A6ED-155C458D1EA7}" type="presParOf" srcId="{E6946BA3-063E-4173-B181-EAD842BDE753}" destId="{07501EF4-37A7-498F-AD5E-C32421AC6F60}" srcOrd="0" destOrd="0" presId="urn:microsoft.com/office/officeart/2005/8/layout/cycle6"/>
    <dgm:cxn modelId="{E689656A-D6AD-4CE7-BCF1-C68D0068E9B8}" type="presParOf" srcId="{E6946BA3-063E-4173-B181-EAD842BDE753}" destId="{48D56D11-5D52-4AE2-89A9-D17B5FC0C606}" srcOrd="1" destOrd="0" presId="urn:microsoft.com/office/officeart/2005/8/layout/cycle6"/>
    <dgm:cxn modelId="{E20D666F-F7C7-468A-B548-CCBFD90CEA7F}" type="presParOf" srcId="{E6946BA3-063E-4173-B181-EAD842BDE753}" destId="{4FAA4DD3-450A-4C94-AB78-1A5DF6258D54}" srcOrd="2" destOrd="0" presId="urn:microsoft.com/office/officeart/2005/8/layout/cycle6"/>
    <dgm:cxn modelId="{E2F1A319-DDB2-40D6-811D-BF8970A4CB7B}" type="presParOf" srcId="{E6946BA3-063E-4173-B181-EAD842BDE753}" destId="{AB7FE949-4F53-402E-8C69-DDCBB4E9258C}" srcOrd="3" destOrd="0" presId="urn:microsoft.com/office/officeart/2005/8/layout/cycle6"/>
    <dgm:cxn modelId="{B72F1822-5C36-47F0-8C89-71021216011B}" type="presParOf" srcId="{E6946BA3-063E-4173-B181-EAD842BDE753}" destId="{7F35EA2D-9FB7-448B-ABB7-377D68C95DB5}" srcOrd="4" destOrd="0" presId="urn:microsoft.com/office/officeart/2005/8/layout/cycle6"/>
    <dgm:cxn modelId="{5702C62A-2ED4-47B6-A7EC-D64146EDDDF5}" type="presParOf" srcId="{E6946BA3-063E-4173-B181-EAD842BDE753}" destId="{0DE01FF0-51E1-4B88-865E-950A10ACC35A}" srcOrd="5" destOrd="0" presId="urn:microsoft.com/office/officeart/2005/8/layout/cycle6"/>
    <dgm:cxn modelId="{9623ADD9-0F56-4FBA-A7AE-6736DA0DD2C6}" type="presParOf" srcId="{E6946BA3-063E-4173-B181-EAD842BDE753}" destId="{5349A019-D434-4100-A61C-6D2D3E0D83E6}" srcOrd="6" destOrd="0" presId="urn:microsoft.com/office/officeart/2005/8/layout/cycle6"/>
    <dgm:cxn modelId="{2A15AF04-E4DC-4645-8CA8-9D46E9D55B38}" type="presParOf" srcId="{E6946BA3-063E-4173-B181-EAD842BDE753}" destId="{8266BEAD-6E00-4BF1-96F0-34E710D8320B}" srcOrd="7" destOrd="0" presId="urn:microsoft.com/office/officeart/2005/8/layout/cycle6"/>
    <dgm:cxn modelId="{0E4D1543-ABAD-4EED-A48A-97511295AC7F}" type="presParOf" srcId="{E6946BA3-063E-4173-B181-EAD842BDE753}" destId="{F634B82B-AAF1-44E4-83F1-346778B129CB}" srcOrd="8" destOrd="0" presId="urn:microsoft.com/office/officeart/2005/8/layout/cycle6"/>
    <dgm:cxn modelId="{75B43177-5E92-42B5-BB3F-C9792E9CA4B9}" type="presParOf" srcId="{E6946BA3-063E-4173-B181-EAD842BDE753}" destId="{68F87F87-5B81-4A1F-B6A9-DD324E199879}" srcOrd="9" destOrd="0" presId="urn:microsoft.com/office/officeart/2005/8/layout/cycle6"/>
    <dgm:cxn modelId="{EE3EADE9-53DE-48E6-8304-A1334C5FDB16}" type="presParOf" srcId="{E6946BA3-063E-4173-B181-EAD842BDE753}" destId="{E2A746F7-1462-4382-AED7-20DC2A60405A}" srcOrd="10" destOrd="0" presId="urn:microsoft.com/office/officeart/2005/8/layout/cycle6"/>
    <dgm:cxn modelId="{92284AC9-A6D6-498A-8DDE-C264E4B2D43F}" type="presParOf" srcId="{E6946BA3-063E-4173-B181-EAD842BDE753}" destId="{F9E34BF7-EE44-4C78-8DD5-282BB51DDFF4}" srcOrd="11" destOrd="0" presId="urn:microsoft.com/office/officeart/2005/8/layout/cycle6"/>
    <dgm:cxn modelId="{A25E2409-AFBB-4476-9697-BFA0AEE26579}" type="presParOf" srcId="{E6946BA3-063E-4173-B181-EAD842BDE753}" destId="{BF899EFE-BECC-4A91-81AB-69C89FE8C3DB}" srcOrd="12" destOrd="0" presId="urn:microsoft.com/office/officeart/2005/8/layout/cycle6"/>
    <dgm:cxn modelId="{A17752A9-4167-4D3D-8369-B9E63A5B357F}" type="presParOf" srcId="{E6946BA3-063E-4173-B181-EAD842BDE753}" destId="{57BF1932-D53E-452C-80D0-6DA4841E2CFA}" srcOrd="13" destOrd="0" presId="urn:microsoft.com/office/officeart/2005/8/layout/cycle6"/>
    <dgm:cxn modelId="{9D86CBD6-76C6-4E3D-8DF6-8E4885D58CCF}" type="presParOf" srcId="{E6946BA3-063E-4173-B181-EAD842BDE753}" destId="{5DEBBC04-70D3-4BFC-978F-BA6C3A0FE20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B25B2F-18AC-411B-9EE0-E7900235238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39D6E5-9CE2-4A0E-A300-B30BC7B370F8}">
      <dgm:prSet phldrT="[Text]" custT="1"/>
      <dgm:spPr/>
      <dgm:t>
        <a:bodyPr/>
        <a:lstStyle/>
        <a:p>
          <a:pPr algn="l">
            <a:buNone/>
          </a:pPr>
          <a:r>
            <a:rPr lang="en-US" sz="1800" b="1" i="0" dirty="0"/>
            <a:t>Personalized Learning</a:t>
          </a:r>
          <a:endParaRPr lang="en-US" sz="1800" b="1" dirty="0"/>
        </a:p>
      </dgm:t>
    </dgm:pt>
    <dgm:pt modelId="{10067490-4CD2-445F-8FD2-5A619BF5D93B}" type="parTrans" cxnId="{01497DF9-8542-4CA8-9721-A2F1E7345388}">
      <dgm:prSet/>
      <dgm:spPr/>
      <dgm:t>
        <a:bodyPr/>
        <a:lstStyle/>
        <a:p>
          <a:endParaRPr lang="en-US" sz="1800" b="1"/>
        </a:p>
      </dgm:t>
    </dgm:pt>
    <dgm:pt modelId="{92C8E524-3F1F-4A19-B99F-D1F4D2430F6D}" type="sibTrans" cxnId="{01497DF9-8542-4CA8-9721-A2F1E7345388}">
      <dgm:prSet/>
      <dgm:spPr/>
      <dgm:t>
        <a:bodyPr/>
        <a:lstStyle/>
        <a:p>
          <a:endParaRPr lang="en-US" sz="1800" b="1"/>
        </a:p>
      </dgm:t>
    </dgm:pt>
    <dgm:pt modelId="{320C31F0-76E2-41F0-A4DC-F6138638392A}">
      <dgm:prSet phldrT="[Text]" custT="1"/>
      <dgm:spPr/>
      <dgm:t>
        <a:bodyPr/>
        <a:lstStyle/>
        <a:p>
          <a:pPr algn="l">
            <a:buNone/>
          </a:pPr>
          <a:r>
            <a:rPr lang="en-US" sz="1800" b="1" i="0" dirty="0"/>
            <a:t>Market Growth</a:t>
          </a:r>
        </a:p>
      </dgm:t>
    </dgm:pt>
    <dgm:pt modelId="{D08244EA-DE8F-419E-BD89-12D78B97D67F}" type="parTrans" cxnId="{66699A2F-82F3-4835-AAB1-CF1CFE8FC6D2}">
      <dgm:prSet/>
      <dgm:spPr/>
      <dgm:t>
        <a:bodyPr/>
        <a:lstStyle/>
        <a:p>
          <a:endParaRPr lang="en-US" sz="1800" b="1"/>
        </a:p>
      </dgm:t>
    </dgm:pt>
    <dgm:pt modelId="{8D865C79-7752-47EA-B991-CB10EA3CDCF7}" type="sibTrans" cxnId="{66699A2F-82F3-4835-AAB1-CF1CFE8FC6D2}">
      <dgm:prSet/>
      <dgm:spPr/>
      <dgm:t>
        <a:bodyPr/>
        <a:lstStyle/>
        <a:p>
          <a:endParaRPr lang="en-US" sz="1800" b="1"/>
        </a:p>
      </dgm:t>
    </dgm:pt>
    <dgm:pt modelId="{B52D0BED-93DA-47C9-BFF4-F9CCEEC64C10}">
      <dgm:prSet phldrT="[Text]" custT="1"/>
      <dgm:spPr/>
      <dgm:t>
        <a:bodyPr/>
        <a:lstStyle/>
        <a:p>
          <a:pPr algn="l"/>
          <a:r>
            <a:rPr lang="en-US" sz="1800" b="1" i="0" dirty="0"/>
            <a:t>Challenges</a:t>
          </a:r>
          <a:endParaRPr lang="en-US" sz="1800" b="1" dirty="0"/>
        </a:p>
      </dgm:t>
    </dgm:pt>
    <dgm:pt modelId="{6BF07480-5E80-4572-9618-1E44B0622427}" type="parTrans" cxnId="{3482565A-AFC1-428A-9B95-9258C1AE92AB}">
      <dgm:prSet/>
      <dgm:spPr/>
      <dgm:t>
        <a:bodyPr/>
        <a:lstStyle/>
        <a:p>
          <a:endParaRPr lang="en-US" sz="1800" b="1"/>
        </a:p>
      </dgm:t>
    </dgm:pt>
    <dgm:pt modelId="{E11F6792-F8B3-46C5-99F4-2F5F57D3462B}" type="sibTrans" cxnId="{3482565A-AFC1-428A-9B95-9258C1AE92AB}">
      <dgm:prSet/>
      <dgm:spPr/>
      <dgm:t>
        <a:bodyPr/>
        <a:lstStyle/>
        <a:p>
          <a:endParaRPr lang="en-US" sz="1800" b="1"/>
        </a:p>
      </dgm:t>
    </dgm:pt>
    <dgm:pt modelId="{8B93C465-04CD-4495-86F4-49BD249E5DCC}">
      <dgm:prSet phldrT="[Text]" custT="1"/>
      <dgm:spPr/>
      <dgm:t>
        <a:bodyPr/>
        <a:lstStyle/>
        <a:p>
          <a:pPr algn="l">
            <a:buNone/>
          </a:pPr>
          <a:r>
            <a:rPr lang="en-US" sz="1800" b="1" i="0" dirty="0"/>
            <a:t>Growth Potential</a:t>
          </a:r>
        </a:p>
      </dgm:t>
    </dgm:pt>
    <dgm:pt modelId="{56BDFF57-DF2B-4303-8E91-4399D25BAF5D}" type="parTrans" cxnId="{4172096E-F06F-4691-B714-BF74AFC2B30D}">
      <dgm:prSet/>
      <dgm:spPr/>
      <dgm:t>
        <a:bodyPr/>
        <a:lstStyle/>
        <a:p>
          <a:endParaRPr lang="en-US" sz="1800" b="1"/>
        </a:p>
      </dgm:t>
    </dgm:pt>
    <dgm:pt modelId="{F5B1283C-D6B9-4CBD-83A7-AFC742509D11}" type="sibTrans" cxnId="{4172096E-F06F-4691-B714-BF74AFC2B30D}">
      <dgm:prSet/>
      <dgm:spPr/>
      <dgm:t>
        <a:bodyPr/>
        <a:lstStyle/>
        <a:p>
          <a:endParaRPr lang="en-US" sz="1800" b="1"/>
        </a:p>
      </dgm:t>
    </dgm:pt>
    <dgm:pt modelId="{FFD1F86D-3607-4854-9E43-324F5C88BFF5}">
      <dgm:prSet phldrT="[Text]" custT="1"/>
      <dgm:spPr/>
      <dgm:t>
        <a:bodyPr/>
        <a:lstStyle/>
        <a:p>
          <a:pPr algn="l">
            <a:buNone/>
          </a:pPr>
          <a:r>
            <a:rPr lang="en-US" sz="1800" b="1" i="0" dirty="0"/>
            <a:t>Impact of COVID-19</a:t>
          </a:r>
        </a:p>
      </dgm:t>
    </dgm:pt>
    <dgm:pt modelId="{3ED8C230-D0F6-4D54-80E1-326153D613F0}" type="parTrans" cxnId="{3C3F0145-95DE-49C9-B475-5E29E62526EC}">
      <dgm:prSet/>
      <dgm:spPr/>
      <dgm:t>
        <a:bodyPr/>
        <a:lstStyle/>
        <a:p>
          <a:endParaRPr lang="en-US" sz="1800" b="1"/>
        </a:p>
      </dgm:t>
    </dgm:pt>
    <dgm:pt modelId="{109A49CA-130F-4762-A3F2-DEF0664A7FAB}" type="sibTrans" cxnId="{3C3F0145-95DE-49C9-B475-5E29E62526EC}">
      <dgm:prSet/>
      <dgm:spPr/>
      <dgm:t>
        <a:bodyPr/>
        <a:lstStyle/>
        <a:p>
          <a:endParaRPr lang="en-US" sz="1800" b="1"/>
        </a:p>
      </dgm:t>
    </dgm:pt>
    <dgm:pt modelId="{D00E4BA6-8028-4481-883B-6A131F289D1E}">
      <dgm:prSet custT="1"/>
      <dgm:spPr/>
      <dgm:t>
        <a:bodyPr/>
        <a:lstStyle/>
        <a:p>
          <a:pPr algn="l">
            <a:buNone/>
          </a:pPr>
          <a:r>
            <a:rPr lang="en-US" sz="1800" b="0" i="0"/>
            <a:t>Tailored education for individual needs.</a:t>
          </a:r>
          <a:endParaRPr lang="en-US" sz="1800" b="0"/>
        </a:p>
      </dgm:t>
    </dgm:pt>
    <dgm:pt modelId="{A5B67AAE-1480-4221-865F-921C6ADCA27A}" type="parTrans" cxnId="{D96FEB2A-1836-43F9-8014-6D5634088F66}">
      <dgm:prSet/>
      <dgm:spPr/>
      <dgm:t>
        <a:bodyPr/>
        <a:lstStyle/>
        <a:p>
          <a:endParaRPr lang="en-US" sz="1800" b="1"/>
        </a:p>
      </dgm:t>
    </dgm:pt>
    <dgm:pt modelId="{1F4477C1-91F6-46A4-80C0-A9674FE9FB2E}" type="sibTrans" cxnId="{D96FEB2A-1836-43F9-8014-6D5634088F66}">
      <dgm:prSet/>
      <dgm:spPr/>
      <dgm:t>
        <a:bodyPr/>
        <a:lstStyle/>
        <a:p>
          <a:endParaRPr lang="en-US" sz="1800" b="1"/>
        </a:p>
      </dgm:t>
    </dgm:pt>
    <dgm:pt modelId="{8ADDECBE-A09D-42FD-A1FE-4F2785257E16}">
      <dgm:prSet custT="1"/>
      <dgm:spPr/>
      <dgm:t>
        <a:bodyPr/>
        <a:lstStyle/>
        <a:p>
          <a:pPr algn="l">
            <a:buNone/>
          </a:pPr>
          <a:endParaRPr lang="en-US" sz="1800" b="0"/>
        </a:p>
      </dgm:t>
    </dgm:pt>
    <dgm:pt modelId="{64AE907F-F0DC-4653-8EC3-77272B813687}" type="parTrans" cxnId="{E204881F-348E-4386-B75E-10A2D940BE7F}">
      <dgm:prSet/>
      <dgm:spPr/>
      <dgm:t>
        <a:bodyPr/>
        <a:lstStyle/>
        <a:p>
          <a:endParaRPr lang="en-US" sz="1800" b="1"/>
        </a:p>
      </dgm:t>
    </dgm:pt>
    <dgm:pt modelId="{19961B9E-7975-4FBA-AE9E-366311C151A4}" type="sibTrans" cxnId="{E204881F-348E-4386-B75E-10A2D940BE7F}">
      <dgm:prSet/>
      <dgm:spPr/>
      <dgm:t>
        <a:bodyPr/>
        <a:lstStyle/>
        <a:p>
          <a:endParaRPr lang="en-US" sz="1800" b="1"/>
        </a:p>
      </dgm:t>
    </dgm:pt>
    <dgm:pt modelId="{6ECA2AE8-3D71-4CDF-A71B-EA0D15092694}">
      <dgm:prSet custT="1"/>
      <dgm:spPr/>
      <dgm:t>
        <a:bodyPr/>
        <a:lstStyle/>
        <a:p>
          <a:pPr algn="l">
            <a:buNone/>
          </a:pPr>
          <a:r>
            <a:rPr lang="en-US" sz="1800" b="0" i="0"/>
            <a:t>Rapid expansion to $6.01 billion by 2025.</a:t>
          </a:r>
          <a:endParaRPr lang="en-US" sz="1800" b="0"/>
        </a:p>
      </dgm:t>
    </dgm:pt>
    <dgm:pt modelId="{B574E462-15F2-4A52-9B9C-3C65162D8FD6}" type="parTrans" cxnId="{6D68C282-8F07-4659-96C1-95E0470261C4}">
      <dgm:prSet/>
      <dgm:spPr/>
      <dgm:t>
        <a:bodyPr/>
        <a:lstStyle/>
        <a:p>
          <a:endParaRPr lang="en-US" sz="1800" b="1"/>
        </a:p>
      </dgm:t>
    </dgm:pt>
    <dgm:pt modelId="{5DFA77C2-6F12-4B91-B29A-C248815CB900}" type="sibTrans" cxnId="{6D68C282-8F07-4659-96C1-95E0470261C4}">
      <dgm:prSet/>
      <dgm:spPr/>
      <dgm:t>
        <a:bodyPr/>
        <a:lstStyle/>
        <a:p>
          <a:endParaRPr lang="en-US" sz="1800" b="1"/>
        </a:p>
      </dgm:t>
    </dgm:pt>
    <dgm:pt modelId="{6368EF2B-B71A-479A-8239-3DF375752CA0}">
      <dgm:prSet custT="1"/>
      <dgm:spPr/>
      <dgm:t>
        <a:bodyPr/>
        <a:lstStyle/>
        <a:p>
          <a:pPr algn="l">
            <a:buNone/>
          </a:pPr>
          <a:endParaRPr lang="en-US" sz="1800" b="0"/>
        </a:p>
      </dgm:t>
    </dgm:pt>
    <dgm:pt modelId="{C1FC2DE8-82A9-4A4E-95F7-A6091D069F26}" type="parTrans" cxnId="{133D0FE3-1193-4645-B656-702C28C52D63}">
      <dgm:prSet/>
      <dgm:spPr/>
      <dgm:t>
        <a:bodyPr/>
        <a:lstStyle/>
        <a:p>
          <a:endParaRPr lang="en-US" sz="1800" b="1"/>
        </a:p>
      </dgm:t>
    </dgm:pt>
    <dgm:pt modelId="{8A386472-0AE2-42F7-B43D-9F0695622F58}" type="sibTrans" cxnId="{133D0FE3-1193-4645-B656-702C28C52D63}">
      <dgm:prSet/>
      <dgm:spPr/>
      <dgm:t>
        <a:bodyPr/>
        <a:lstStyle/>
        <a:p>
          <a:endParaRPr lang="en-US" sz="1800" b="1"/>
        </a:p>
      </dgm:t>
    </dgm:pt>
    <dgm:pt modelId="{A2E340D6-248B-4068-B18D-508244943228}">
      <dgm:prSet custT="1"/>
      <dgm:spPr/>
      <dgm:t>
        <a:bodyPr/>
        <a:lstStyle/>
        <a:p>
          <a:pPr algn="l">
            <a:buNone/>
          </a:pPr>
          <a:r>
            <a:rPr lang="en-US" sz="1800" b="0" i="0"/>
            <a:t>Competition, economic risks, and tech challenges.</a:t>
          </a:r>
          <a:endParaRPr lang="en-US" sz="1800" b="0"/>
        </a:p>
      </dgm:t>
    </dgm:pt>
    <dgm:pt modelId="{D87F2630-67C1-4530-9F10-F9DC5282E702}" type="parTrans" cxnId="{6CACEBF3-8A9D-4725-9BB1-5B58A959CA8B}">
      <dgm:prSet/>
      <dgm:spPr/>
      <dgm:t>
        <a:bodyPr/>
        <a:lstStyle/>
        <a:p>
          <a:endParaRPr lang="en-US" sz="1800" b="1"/>
        </a:p>
      </dgm:t>
    </dgm:pt>
    <dgm:pt modelId="{3354D36D-8A15-4008-BACA-C5D690894821}" type="sibTrans" cxnId="{6CACEBF3-8A9D-4725-9BB1-5B58A959CA8B}">
      <dgm:prSet/>
      <dgm:spPr/>
      <dgm:t>
        <a:bodyPr/>
        <a:lstStyle/>
        <a:p>
          <a:endParaRPr lang="en-US" sz="1800" b="1"/>
        </a:p>
      </dgm:t>
    </dgm:pt>
    <dgm:pt modelId="{D6D7E09D-A5F0-4486-AE75-ECCB86D8EF4C}">
      <dgm:prSet custT="1"/>
      <dgm:spPr/>
      <dgm:t>
        <a:bodyPr/>
        <a:lstStyle/>
        <a:p>
          <a:pPr algn="l">
            <a:buNone/>
          </a:pPr>
          <a:endParaRPr lang="en-US" sz="1800" b="0"/>
        </a:p>
      </dgm:t>
    </dgm:pt>
    <dgm:pt modelId="{21F52522-3169-487B-A600-F9F6CC80D505}" type="parTrans" cxnId="{6096EF25-DCA2-4E21-B5F4-D8B4143C5186}">
      <dgm:prSet/>
      <dgm:spPr/>
      <dgm:t>
        <a:bodyPr/>
        <a:lstStyle/>
        <a:p>
          <a:endParaRPr lang="en-US" sz="1800" b="1"/>
        </a:p>
      </dgm:t>
    </dgm:pt>
    <dgm:pt modelId="{1898567F-E616-4B8F-9FEA-7029FD27E1E3}" type="sibTrans" cxnId="{6096EF25-DCA2-4E21-B5F4-D8B4143C5186}">
      <dgm:prSet/>
      <dgm:spPr/>
      <dgm:t>
        <a:bodyPr/>
        <a:lstStyle/>
        <a:p>
          <a:endParaRPr lang="en-US" sz="1800" b="1"/>
        </a:p>
      </dgm:t>
    </dgm:pt>
    <dgm:pt modelId="{6F314CE7-A352-4B56-9FFA-4E983B434BFC}">
      <dgm:prSet custT="1"/>
      <dgm:spPr/>
      <dgm:t>
        <a:bodyPr/>
        <a:lstStyle/>
        <a:p>
          <a:pPr algn="l">
            <a:buNone/>
          </a:pPr>
          <a:r>
            <a:rPr lang="en-US" sz="1800" b="0" i="0" dirty="0"/>
            <a:t>STEM demand, tech advancements, and Asia-Pacific expansion.</a:t>
          </a:r>
          <a:endParaRPr lang="en-US" sz="1800" b="0" dirty="0"/>
        </a:p>
      </dgm:t>
    </dgm:pt>
    <dgm:pt modelId="{C234511D-4B38-40E5-B42A-CF869F9DC114}" type="parTrans" cxnId="{5236A378-8165-44F8-8D5C-4F2D08E863CD}">
      <dgm:prSet/>
      <dgm:spPr/>
      <dgm:t>
        <a:bodyPr/>
        <a:lstStyle/>
        <a:p>
          <a:endParaRPr lang="en-US" sz="1800" b="1"/>
        </a:p>
      </dgm:t>
    </dgm:pt>
    <dgm:pt modelId="{99E7B8CE-40BE-405A-BA84-CBC50076E529}" type="sibTrans" cxnId="{5236A378-8165-44F8-8D5C-4F2D08E863CD}">
      <dgm:prSet/>
      <dgm:spPr/>
      <dgm:t>
        <a:bodyPr/>
        <a:lstStyle/>
        <a:p>
          <a:endParaRPr lang="en-US" sz="1800" b="1"/>
        </a:p>
      </dgm:t>
    </dgm:pt>
    <dgm:pt modelId="{9AC55C9D-6304-47C0-9EAC-041C616E7828}">
      <dgm:prSet custT="1"/>
      <dgm:spPr/>
      <dgm:t>
        <a:bodyPr/>
        <a:lstStyle/>
        <a:p>
          <a:pPr algn="l">
            <a:buNone/>
          </a:pPr>
          <a:endParaRPr lang="en-US" sz="1800" b="0"/>
        </a:p>
      </dgm:t>
    </dgm:pt>
    <dgm:pt modelId="{6582D0F2-8ACF-4079-8818-8B25C206EBC7}" type="parTrans" cxnId="{43EF6349-7EF8-4469-B7EB-93D2EA087247}">
      <dgm:prSet/>
      <dgm:spPr/>
      <dgm:t>
        <a:bodyPr/>
        <a:lstStyle/>
        <a:p>
          <a:endParaRPr lang="en-US" sz="1800" b="1"/>
        </a:p>
      </dgm:t>
    </dgm:pt>
    <dgm:pt modelId="{ACB4D96C-445E-4C9A-BF66-7174E821D74D}" type="sibTrans" cxnId="{43EF6349-7EF8-4469-B7EB-93D2EA087247}">
      <dgm:prSet/>
      <dgm:spPr/>
      <dgm:t>
        <a:bodyPr/>
        <a:lstStyle/>
        <a:p>
          <a:endParaRPr lang="en-US" sz="1800" b="1"/>
        </a:p>
      </dgm:t>
    </dgm:pt>
    <dgm:pt modelId="{E1085DB3-AD75-455F-B791-06DCB547E57A}">
      <dgm:prSet custT="1"/>
      <dgm:spPr/>
      <dgm:t>
        <a:bodyPr/>
        <a:lstStyle/>
        <a:p>
          <a:pPr algn="l">
            <a:buNone/>
          </a:pPr>
          <a:r>
            <a:rPr lang="en-US" sz="1800" b="0" i="0"/>
            <a:t>Accelerated online learning adoption.</a:t>
          </a:r>
          <a:endParaRPr lang="en-US" sz="1800" b="0"/>
        </a:p>
      </dgm:t>
    </dgm:pt>
    <dgm:pt modelId="{68883E34-782E-41CD-85FB-B5D3532A3F47}" type="parTrans" cxnId="{1E7ACD82-2F9F-401F-8037-0DCCBAE6C1C6}">
      <dgm:prSet/>
      <dgm:spPr/>
      <dgm:t>
        <a:bodyPr/>
        <a:lstStyle/>
        <a:p>
          <a:endParaRPr lang="en-US" sz="1800" b="1"/>
        </a:p>
      </dgm:t>
    </dgm:pt>
    <dgm:pt modelId="{287184CF-C548-451B-AEA9-EF99F334A7BB}" type="sibTrans" cxnId="{1E7ACD82-2F9F-401F-8037-0DCCBAE6C1C6}">
      <dgm:prSet/>
      <dgm:spPr/>
      <dgm:t>
        <a:bodyPr/>
        <a:lstStyle/>
        <a:p>
          <a:endParaRPr lang="en-US" sz="1800" b="1"/>
        </a:p>
      </dgm:t>
    </dgm:pt>
    <dgm:pt modelId="{740834CB-9D89-4B63-B386-F9C1AF4B62CC}">
      <dgm:prSet custT="1"/>
      <dgm:spPr/>
      <dgm:t>
        <a:bodyPr/>
        <a:lstStyle/>
        <a:p>
          <a:pPr algn="l">
            <a:buNone/>
          </a:pPr>
          <a:endParaRPr lang="en-US" sz="1800" b="0"/>
        </a:p>
      </dgm:t>
    </dgm:pt>
    <dgm:pt modelId="{E87E8590-9E0F-44C1-9EAD-9D402EF8C70C}" type="parTrans" cxnId="{7DE6AFE6-6C08-43C8-A6F9-FA57EED4E908}">
      <dgm:prSet/>
      <dgm:spPr/>
      <dgm:t>
        <a:bodyPr/>
        <a:lstStyle/>
        <a:p>
          <a:endParaRPr lang="en-US" sz="1800" b="1"/>
        </a:p>
      </dgm:t>
    </dgm:pt>
    <dgm:pt modelId="{DBAEAAB4-E122-43A7-810F-5CBF67385DEF}" type="sibTrans" cxnId="{7DE6AFE6-6C08-43C8-A6F9-FA57EED4E908}">
      <dgm:prSet/>
      <dgm:spPr/>
      <dgm:t>
        <a:bodyPr/>
        <a:lstStyle/>
        <a:p>
          <a:endParaRPr lang="en-US" sz="1800" b="1"/>
        </a:p>
      </dgm:t>
    </dgm:pt>
    <dgm:pt modelId="{31FF6906-ACC4-4FCE-ACD4-39B2CCD1BCBB}" type="pres">
      <dgm:prSet presAssocID="{7FB25B2F-18AC-411B-9EE0-E7900235238D}" presName="linear" presStyleCnt="0">
        <dgm:presLayoutVars>
          <dgm:dir/>
          <dgm:animLvl val="lvl"/>
          <dgm:resizeHandles val="exact"/>
        </dgm:presLayoutVars>
      </dgm:prSet>
      <dgm:spPr/>
    </dgm:pt>
    <dgm:pt modelId="{33D4ABFF-880B-4945-B146-4EA8D0CAEE9A}" type="pres">
      <dgm:prSet presAssocID="{CB39D6E5-9CE2-4A0E-A300-B30BC7B370F8}" presName="parentLin" presStyleCnt="0"/>
      <dgm:spPr/>
    </dgm:pt>
    <dgm:pt modelId="{8313C957-EF65-4DBB-8B29-1B2F84F37DF9}" type="pres">
      <dgm:prSet presAssocID="{CB39D6E5-9CE2-4A0E-A300-B30BC7B370F8}" presName="parentLeftMargin" presStyleLbl="node1" presStyleIdx="0" presStyleCnt="5"/>
      <dgm:spPr/>
    </dgm:pt>
    <dgm:pt modelId="{02079824-0202-454B-8FA6-242837C2974B}" type="pres">
      <dgm:prSet presAssocID="{CB39D6E5-9CE2-4A0E-A300-B30BC7B370F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1E1AAC-383A-4856-AC0E-B2C3FA2597EF}" type="pres">
      <dgm:prSet presAssocID="{CB39D6E5-9CE2-4A0E-A300-B30BC7B370F8}" presName="negativeSpace" presStyleCnt="0"/>
      <dgm:spPr/>
    </dgm:pt>
    <dgm:pt modelId="{DFD76BEB-980D-4017-A067-D21B817E5C8F}" type="pres">
      <dgm:prSet presAssocID="{CB39D6E5-9CE2-4A0E-A300-B30BC7B370F8}" presName="childText" presStyleLbl="conFgAcc1" presStyleIdx="0" presStyleCnt="5">
        <dgm:presLayoutVars>
          <dgm:bulletEnabled val="1"/>
        </dgm:presLayoutVars>
      </dgm:prSet>
      <dgm:spPr/>
    </dgm:pt>
    <dgm:pt modelId="{BC0C8829-539F-4B6C-8021-B6C43D5E6857}" type="pres">
      <dgm:prSet presAssocID="{92C8E524-3F1F-4A19-B99F-D1F4D2430F6D}" presName="spaceBetweenRectangles" presStyleCnt="0"/>
      <dgm:spPr/>
    </dgm:pt>
    <dgm:pt modelId="{2486B79D-56F8-41E4-B664-79D67CB109B3}" type="pres">
      <dgm:prSet presAssocID="{320C31F0-76E2-41F0-A4DC-F6138638392A}" presName="parentLin" presStyleCnt="0"/>
      <dgm:spPr/>
    </dgm:pt>
    <dgm:pt modelId="{1385EF6D-A6C9-4E3C-A5B4-27887D4BEAB1}" type="pres">
      <dgm:prSet presAssocID="{320C31F0-76E2-41F0-A4DC-F6138638392A}" presName="parentLeftMargin" presStyleLbl="node1" presStyleIdx="0" presStyleCnt="5"/>
      <dgm:spPr/>
    </dgm:pt>
    <dgm:pt modelId="{2B4AECD1-56FA-4F4D-A77B-6821E1A4E581}" type="pres">
      <dgm:prSet presAssocID="{320C31F0-76E2-41F0-A4DC-F6138638392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26C104-DDE9-4828-B00F-64ED5C15DF89}" type="pres">
      <dgm:prSet presAssocID="{320C31F0-76E2-41F0-A4DC-F6138638392A}" presName="negativeSpace" presStyleCnt="0"/>
      <dgm:spPr/>
    </dgm:pt>
    <dgm:pt modelId="{2D655361-32DE-4D5F-A291-4FF758665519}" type="pres">
      <dgm:prSet presAssocID="{320C31F0-76E2-41F0-A4DC-F6138638392A}" presName="childText" presStyleLbl="conFgAcc1" presStyleIdx="1" presStyleCnt="5">
        <dgm:presLayoutVars>
          <dgm:bulletEnabled val="1"/>
        </dgm:presLayoutVars>
      </dgm:prSet>
      <dgm:spPr/>
    </dgm:pt>
    <dgm:pt modelId="{4EF3702B-DEE8-40EF-AFD6-B2D2E977D3DF}" type="pres">
      <dgm:prSet presAssocID="{8D865C79-7752-47EA-B991-CB10EA3CDCF7}" presName="spaceBetweenRectangles" presStyleCnt="0"/>
      <dgm:spPr/>
    </dgm:pt>
    <dgm:pt modelId="{DEB4F1E7-2511-4422-B7AE-B43CBDF910F2}" type="pres">
      <dgm:prSet presAssocID="{B52D0BED-93DA-47C9-BFF4-F9CCEEC64C10}" presName="parentLin" presStyleCnt="0"/>
      <dgm:spPr/>
    </dgm:pt>
    <dgm:pt modelId="{4A3123FC-4637-4FAB-8615-24F7D1CB77B7}" type="pres">
      <dgm:prSet presAssocID="{B52D0BED-93DA-47C9-BFF4-F9CCEEC64C10}" presName="parentLeftMargin" presStyleLbl="node1" presStyleIdx="1" presStyleCnt="5"/>
      <dgm:spPr/>
    </dgm:pt>
    <dgm:pt modelId="{CB7BEF08-B895-42C4-BC80-9CB353F5F9F9}" type="pres">
      <dgm:prSet presAssocID="{B52D0BED-93DA-47C9-BFF4-F9CCEEC64C1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935315-95CF-4571-8CFD-DCD7869B6629}" type="pres">
      <dgm:prSet presAssocID="{B52D0BED-93DA-47C9-BFF4-F9CCEEC64C10}" presName="negativeSpace" presStyleCnt="0"/>
      <dgm:spPr/>
    </dgm:pt>
    <dgm:pt modelId="{A361E999-0141-4B73-A5C4-95D370DA4B07}" type="pres">
      <dgm:prSet presAssocID="{B52D0BED-93DA-47C9-BFF4-F9CCEEC64C10}" presName="childText" presStyleLbl="conFgAcc1" presStyleIdx="2" presStyleCnt="5">
        <dgm:presLayoutVars>
          <dgm:bulletEnabled val="1"/>
        </dgm:presLayoutVars>
      </dgm:prSet>
      <dgm:spPr/>
    </dgm:pt>
    <dgm:pt modelId="{893C47E3-6845-4270-B871-B6F81E6C7C5B}" type="pres">
      <dgm:prSet presAssocID="{E11F6792-F8B3-46C5-99F4-2F5F57D3462B}" presName="spaceBetweenRectangles" presStyleCnt="0"/>
      <dgm:spPr/>
    </dgm:pt>
    <dgm:pt modelId="{786E0B57-0AA1-4D4C-82A2-7C78DC6CE5CD}" type="pres">
      <dgm:prSet presAssocID="{8B93C465-04CD-4495-86F4-49BD249E5DCC}" presName="parentLin" presStyleCnt="0"/>
      <dgm:spPr/>
    </dgm:pt>
    <dgm:pt modelId="{619F5BE9-96F0-439A-A998-060B5C9797A1}" type="pres">
      <dgm:prSet presAssocID="{8B93C465-04CD-4495-86F4-49BD249E5DCC}" presName="parentLeftMargin" presStyleLbl="node1" presStyleIdx="2" presStyleCnt="5"/>
      <dgm:spPr/>
    </dgm:pt>
    <dgm:pt modelId="{A87218C5-DD26-4274-A140-D17D00B1A2E5}" type="pres">
      <dgm:prSet presAssocID="{8B93C465-04CD-4495-86F4-49BD249E5D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5351865-F41E-48C4-8ACF-3B32AFA8E54C}" type="pres">
      <dgm:prSet presAssocID="{8B93C465-04CD-4495-86F4-49BD249E5DCC}" presName="negativeSpace" presStyleCnt="0"/>
      <dgm:spPr/>
    </dgm:pt>
    <dgm:pt modelId="{57D59082-D1F2-4C0E-A362-F1749A02C016}" type="pres">
      <dgm:prSet presAssocID="{8B93C465-04CD-4495-86F4-49BD249E5DCC}" presName="childText" presStyleLbl="conFgAcc1" presStyleIdx="3" presStyleCnt="5">
        <dgm:presLayoutVars>
          <dgm:bulletEnabled val="1"/>
        </dgm:presLayoutVars>
      </dgm:prSet>
      <dgm:spPr/>
    </dgm:pt>
    <dgm:pt modelId="{B314B352-82EC-4C35-AB42-5D268A870F27}" type="pres">
      <dgm:prSet presAssocID="{F5B1283C-D6B9-4CBD-83A7-AFC742509D11}" presName="spaceBetweenRectangles" presStyleCnt="0"/>
      <dgm:spPr/>
    </dgm:pt>
    <dgm:pt modelId="{5D603B9E-0E58-4836-B68A-05707A4C4CD4}" type="pres">
      <dgm:prSet presAssocID="{FFD1F86D-3607-4854-9E43-324F5C88BFF5}" presName="parentLin" presStyleCnt="0"/>
      <dgm:spPr/>
    </dgm:pt>
    <dgm:pt modelId="{BD2F0E36-C2BB-4AE9-838A-6CAD06B577CC}" type="pres">
      <dgm:prSet presAssocID="{FFD1F86D-3607-4854-9E43-324F5C88BFF5}" presName="parentLeftMargin" presStyleLbl="node1" presStyleIdx="3" presStyleCnt="5"/>
      <dgm:spPr/>
    </dgm:pt>
    <dgm:pt modelId="{53A40140-DB3B-4ECE-8E5D-E72B6E311A58}" type="pres">
      <dgm:prSet presAssocID="{FFD1F86D-3607-4854-9E43-324F5C88BFF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4C6B2BF-93F6-48A1-A9AE-CABF4B163F57}" type="pres">
      <dgm:prSet presAssocID="{FFD1F86D-3607-4854-9E43-324F5C88BFF5}" presName="negativeSpace" presStyleCnt="0"/>
      <dgm:spPr/>
    </dgm:pt>
    <dgm:pt modelId="{E0F047AF-7DD2-4496-8085-B279D8B1D820}" type="pres">
      <dgm:prSet presAssocID="{FFD1F86D-3607-4854-9E43-324F5C88BFF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AECED11-30B4-4C32-AD5E-AC41C8A5623C}" type="presOf" srcId="{6F314CE7-A352-4B56-9FFA-4E983B434BFC}" destId="{57D59082-D1F2-4C0E-A362-F1749A02C016}" srcOrd="0" destOrd="0" presId="urn:microsoft.com/office/officeart/2005/8/layout/list1"/>
    <dgm:cxn modelId="{40B0D513-169F-47E2-831C-9B176EBA9D1E}" type="presOf" srcId="{6ECA2AE8-3D71-4CDF-A71B-EA0D15092694}" destId="{2D655361-32DE-4D5F-A291-4FF758665519}" srcOrd="0" destOrd="0" presId="urn:microsoft.com/office/officeart/2005/8/layout/list1"/>
    <dgm:cxn modelId="{71C79E19-E631-47E4-BD0A-547F88E65CB6}" type="presOf" srcId="{B52D0BED-93DA-47C9-BFF4-F9CCEEC64C10}" destId="{4A3123FC-4637-4FAB-8615-24F7D1CB77B7}" srcOrd="0" destOrd="0" presId="urn:microsoft.com/office/officeart/2005/8/layout/list1"/>
    <dgm:cxn modelId="{E204881F-348E-4386-B75E-10A2D940BE7F}" srcId="{CB39D6E5-9CE2-4A0E-A300-B30BC7B370F8}" destId="{8ADDECBE-A09D-42FD-A1FE-4F2785257E16}" srcOrd="1" destOrd="0" parTransId="{64AE907F-F0DC-4653-8EC3-77272B813687}" sibTransId="{19961B9E-7975-4FBA-AE9E-366311C151A4}"/>
    <dgm:cxn modelId="{6096EF25-DCA2-4E21-B5F4-D8B4143C5186}" srcId="{B52D0BED-93DA-47C9-BFF4-F9CCEEC64C10}" destId="{D6D7E09D-A5F0-4486-AE75-ECCB86D8EF4C}" srcOrd="1" destOrd="0" parTransId="{21F52522-3169-487B-A600-F9F6CC80D505}" sibTransId="{1898567F-E616-4B8F-9FEA-7029FD27E1E3}"/>
    <dgm:cxn modelId="{D96FEB2A-1836-43F9-8014-6D5634088F66}" srcId="{CB39D6E5-9CE2-4A0E-A300-B30BC7B370F8}" destId="{D00E4BA6-8028-4481-883B-6A131F289D1E}" srcOrd="0" destOrd="0" parTransId="{A5B67AAE-1480-4221-865F-921C6ADCA27A}" sibTransId="{1F4477C1-91F6-46A4-80C0-A9674FE9FB2E}"/>
    <dgm:cxn modelId="{66699A2F-82F3-4835-AAB1-CF1CFE8FC6D2}" srcId="{7FB25B2F-18AC-411B-9EE0-E7900235238D}" destId="{320C31F0-76E2-41F0-A4DC-F6138638392A}" srcOrd="1" destOrd="0" parTransId="{D08244EA-DE8F-419E-BD89-12D78B97D67F}" sibTransId="{8D865C79-7752-47EA-B991-CB10EA3CDCF7}"/>
    <dgm:cxn modelId="{5FD8F441-63F2-4497-B7A5-71208F8E9303}" type="presOf" srcId="{320C31F0-76E2-41F0-A4DC-F6138638392A}" destId="{1385EF6D-A6C9-4E3C-A5B4-27887D4BEAB1}" srcOrd="0" destOrd="0" presId="urn:microsoft.com/office/officeart/2005/8/layout/list1"/>
    <dgm:cxn modelId="{3C3F0145-95DE-49C9-B475-5E29E62526EC}" srcId="{7FB25B2F-18AC-411B-9EE0-E7900235238D}" destId="{FFD1F86D-3607-4854-9E43-324F5C88BFF5}" srcOrd="4" destOrd="0" parTransId="{3ED8C230-D0F6-4D54-80E1-326153D613F0}" sibTransId="{109A49CA-130F-4762-A3F2-DEF0664A7FAB}"/>
    <dgm:cxn modelId="{43EF6349-7EF8-4469-B7EB-93D2EA087247}" srcId="{8B93C465-04CD-4495-86F4-49BD249E5DCC}" destId="{9AC55C9D-6304-47C0-9EAC-041C616E7828}" srcOrd="1" destOrd="0" parTransId="{6582D0F2-8ACF-4079-8818-8B25C206EBC7}" sibTransId="{ACB4D96C-445E-4C9A-BF66-7174E821D74D}"/>
    <dgm:cxn modelId="{EC2B9350-4415-44B7-A240-24D8DE0455FC}" type="presOf" srcId="{FFD1F86D-3607-4854-9E43-324F5C88BFF5}" destId="{53A40140-DB3B-4ECE-8E5D-E72B6E311A58}" srcOrd="1" destOrd="0" presId="urn:microsoft.com/office/officeart/2005/8/layout/list1"/>
    <dgm:cxn modelId="{3482565A-AFC1-428A-9B95-9258C1AE92AB}" srcId="{7FB25B2F-18AC-411B-9EE0-E7900235238D}" destId="{B52D0BED-93DA-47C9-BFF4-F9CCEEC64C10}" srcOrd="2" destOrd="0" parTransId="{6BF07480-5E80-4572-9618-1E44B0622427}" sibTransId="{E11F6792-F8B3-46C5-99F4-2F5F57D3462B}"/>
    <dgm:cxn modelId="{B944605A-6CB5-4264-9AE8-7A038038FC5C}" type="presOf" srcId="{A2E340D6-248B-4068-B18D-508244943228}" destId="{A361E999-0141-4B73-A5C4-95D370DA4B07}" srcOrd="0" destOrd="0" presId="urn:microsoft.com/office/officeart/2005/8/layout/list1"/>
    <dgm:cxn modelId="{50286C5B-136A-4392-82FC-DF80101E6F47}" type="presOf" srcId="{CB39D6E5-9CE2-4A0E-A300-B30BC7B370F8}" destId="{02079824-0202-454B-8FA6-242837C2974B}" srcOrd="1" destOrd="0" presId="urn:microsoft.com/office/officeart/2005/8/layout/list1"/>
    <dgm:cxn modelId="{C409B95F-875B-4886-959F-1C711A402F00}" type="presOf" srcId="{9AC55C9D-6304-47C0-9EAC-041C616E7828}" destId="{57D59082-D1F2-4C0E-A362-F1749A02C016}" srcOrd="0" destOrd="1" presId="urn:microsoft.com/office/officeart/2005/8/layout/list1"/>
    <dgm:cxn modelId="{F2654863-CC94-413F-BB69-1667CBD3AA6D}" type="presOf" srcId="{320C31F0-76E2-41F0-A4DC-F6138638392A}" destId="{2B4AECD1-56FA-4F4D-A77B-6821E1A4E581}" srcOrd="1" destOrd="0" presId="urn:microsoft.com/office/officeart/2005/8/layout/list1"/>
    <dgm:cxn modelId="{DDE64A65-560D-40EE-9472-B8206CD6D2AC}" type="presOf" srcId="{E1085DB3-AD75-455F-B791-06DCB547E57A}" destId="{E0F047AF-7DD2-4496-8085-B279D8B1D820}" srcOrd="0" destOrd="0" presId="urn:microsoft.com/office/officeart/2005/8/layout/list1"/>
    <dgm:cxn modelId="{4172096E-F06F-4691-B714-BF74AFC2B30D}" srcId="{7FB25B2F-18AC-411B-9EE0-E7900235238D}" destId="{8B93C465-04CD-4495-86F4-49BD249E5DCC}" srcOrd="3" destOrd="0" parTransId="{56BDFF57-DF2B-4303-8E91-4399D25BAF5D}" sibTransId="{F5B1283C-D6B9-4CBD-83A7-AFC742509D11}"/>
    <dgm:cxn modelId="{5236A378-8165-44F8-8D5C-4F2D08E863CD}" srcId="{8B93C465-04CD-4495-86F4-49BD249E5DCC}" destId="{6F314CE7-A352-4B56-9FFA-4E983B434BFC}" srcOrd="0" destOrd="0" parTransId="{C234511D-4B38-40E5-B42A-CF869F9DC114}" sibTransId="{99E7B8CE-40BE-405A-BA84-CBC50076E529}"/>
    <dgm:cxn modelId="{6D68C282-8F07-4659-96C1-95E0470261C4}" srcId="{320C31F0-76E2-41F0-A4DC-F6138638392A}" destId="{6ECA2AE8-3D71-4CDF-A71B-EA0D15092694}" srcOrd="0" destOrd="0" parTransId="{B574E462-15F2-4A52-9B9C-3C65162D8FD6}" sibTransId="{5DFA77C2-6F12-4B91-B29A-C248815CB900}"/>
    <dgm:cxn modelId="{1E7ACD82-2F9F-401F-8037-0DCCBAE6C1C6}" srcId="{FFD1F86D-3607-4854-9E43-324F5C88BFF5}" destId="{E1085DB3-AD75-455F-B791-06DCB547E57A}" srcOrd="0" destOrd="0" parTransId="{68883E34-782E-41CD-85FB-B5D3532A3F47}" sibTransId="{287184CF-C548-451B-AEA9-EF99F334A7BB}"/>
    <dgm:cxn modelId="{393AEF8D-7E4F-40C0-9D83-BB83C018E0F5}" type="presOf" srcId="{CB39D6E5-9CE2-4A0E-A300-B30BC7B370F8}" destId="{8313C957-EF65-4DBB-8B29-1B2F84F37DF9}" srcOrd="0" destOrd="0" presId="urn:microsoft.com/office/officeart/2005/8/layout/list1"/>
    <dgm:cxn modelId="{487EB1A1-8F1F-4319-9C93-B52B9E950010}" type="presOf" srcId="{8B93C465-04CD-4495-86F4-49BD249E5DCC}" destId="{619F5BE9-96F0-439A-A998-060B5C9797A1}" srcOrd="0" destOrd="0" presId="urn:microsoft.com/office/officeart/2005/8/layout/list1"/>
    <dgm:cxn modelId="{147BEBA2-807D-4AAC-8D5B-E566C415F64C}" type="presOf" srcId="{B52D0BED-93DA-47C9-BFF4-F9CCEEC64C10}" destId="{CB7BEF08-B895-42C4-BC80-9CB353F5F9F9}" srcOrd="1" destOrd="0" presId="urn:microsoft.com/office/officeart/2005/8/layout/list1"/>
    <dgm:cxn modelId="{11BDD9A7-8BA0-4463-A7E4-D5C14C577453}" type="presOf" srcId="{6368EF2B-B71A-479A-8239-3DF375752CA0}" destId="{2D655361-32DE-4D5F-A291-4FF758665519}" srcOrd="0" destOrd="1" presId="urn:microsoft.com/office/officeart/2005/8/layout/list1"/>
    <dgm:cxn modelId="{039AB3C6-0D28-410A-9409-754842273F79}" type="presOf" srcId="{D6D7E09D-A5F0-4486-AE75-ECCB86D8EF4C}" destId="{A361E999-0141-4B73-A5C4-95D370DA4B07}" srcOrd="0" destOrd="1" presId="urn:microsoft.com/office/officeart/2005/8/layout/list1"/>
    <dgm:cxn modelId="{133D0FE3-1193-4645-B656-702C28C52D63}" srcId="{320C31F0-76E2-41F0-A4DC-F6138638392A}" destId="{6368EF2B-B71A-479A-8239-3DF375752CA0}" srcOrd="1" destOrd="0" parTransId="{C1FC2DE8-82A9-4A4E-95F7-A6091D069F26}" sibTransId="{8A386472-0AE2-42F7-B43D-9F0695622F58}"/>
    <dgm:cxn modelId="{545986E3-0399-416A-9258-EFDE90724F5C}" type="presOf" srcId="{740834CB-9D89-4B63-B386-F9C1AF4B62CC}" destId="{E0F047AF-7DD2-4496-8085-B279D8B1D820}" srcOrd="0" destOrd="1" presId="urn:microsoft.com/office/officeart/2005/8/layout/list1"/>
    <dgm:cxn modelId="{7DE6AFE6-6C08-43C8-A6F9-FA57EED4E908}" srcId="{FFD1F86D-3607-4854-9E43-324F5C88BFF5}" destId="{740834CB-9D89-4B63-B386-F9C1AF4B62CC}" srcOrd="1" destOrd="0" parTransId="{E87E8590-9E0F-44C1-9EAD-9D402EF8C70C}" sibTransId="{DBAEAAB4-E122-43A7-810F-5CBF67385DEF}"/>
    <dgm:cxn modelId="{A9B22EEB-4EDC-4B99-B347-49283EF51CC3}" type="presOf" srcId="{8B93C465-04CD-4495-86F4-49BD249E5DCC}" destId="{A87218C5-DD26-4274-A140-D17D00B1A2E5}" srcOrd="1" destOrd="0" presId="urn:microsoft.com/office/officeart/2005/8/layout/list1"/>
    <dgm:cxn modelId="{B8ECD5EC-C706-43C6-86FA-31ED7DCFE402}" type="presOf" srcId="{D00E4BA6-8028-4481-883B-6A131F289D1E}" destId="{DFD76BEB-980D-4017-A067-D21B817E5C8F}" srcOrd="0" destOrd="0" presId="urn:microsoft.com/office/officeart/2005/8/layout/list1"/>
    <dgm:cxn modelId="{C8AE2EF2-0933-427E-BC98-FCF9379F956D}" type="presOf" srcId="{8ADDECBE-A09D-42FD-A1FE-4F2785257E16}" destId="{DFD76BEB-980D-4017-A067-D21B817E5C8F}" srcOrd="0" destOrd="1" presId="urn:microsoft.com/office/officeart/2005/8/layout/list1"/>
    <dgm:cxn modelId="{6CACEBF3-8A9D-4725-9BB1-5B58A959CA8B}" srcId="{B52D0BED-93DA-47C9-BFF4-F9CCEEC64C10}" destId="{A2E340D6-248B-4068-B18D-508244943228}" srcOrd="0" destOrd="0" parTransId="{D87F2630-67C1-4530-9F10-F9DC5282E702}" sibTransId="{3354D36D-8A15-4008-BACA-C5D690894821}"/>
    <dgm:cxn modelId="{66F2B4F6-7F75-48E9-96AC-1C671754082E}" type="presOf" srcId="{7FB25B2F-18AC-411B-9EE0-E7900235238D}" destId="{31FF6906-ACC4-4FCE-ACD4-39B2CCD1BCBB}" srcOrd="0" destOrd="0" presId="urn:microsoft.com/office/officeart/2005/8/layout/list1"/>
    <dgm:cxn modelId="{01497DF9-8542-4CA8-9721-A2F1E7345388}" srcId="{7FB25B2F-18AC-411B-9EE0-E7900235238D}" destId="{CB39D6E5-9CE2-4A0E-A300-B30BC7B370F8}" srcOrd="0" destOrd="0" parTransId="{10067490-4CD2-445F-8FD2-5A619BF5D93B}" sibTransId="{92C8E524-3F1F-4A19-B99F-D1F4D2430F6D}"/>
    <dgm:cxn modelId="{AF6A21FE-1EAF-4274-BF74-2DA559DC7DF9}" type="presOf" srcId="{FFD1F86D-3607-4854-9E43-324F5C88BFF5}" destId="{BD2F0E36-C2BB-4AE9-838A-6CAD06B577CC}" srcOrd="0" destOrd="0" presId="urn:microsoft.com/office/officeart/2005/8/layout/list1"/>
    <dgm:cxn modelId="{010E086B-DDDE-45F0-BEC9-71286A239B25}" type="presParOf" srcId="{31FF6906-ACC4-4FCE-ACD4-39B2CCD1BCBB}" destId="{33D4ABFF-880B-4945-B146-4EA8D0CAEE9A}" srcOrd="0" destOrd="0" presId="urn:microsoft.com/office/officeart/2005/8/layout/list1"/>
    <dgm:cxn modelId="{71F3146A-F9CC-4B83-ACA0-8423FA0D39E2}" type="presParOf" srcId="{33D4ABFF-880B-4945-B146-4EA8D0CAEE9A}" destId="{8313C957-EF65-4DBB-8B29-1B2F84F37DF9}" srcOrd="0" destOrd="0" presId="urn:microsoft.com/office/officeart/2005/8/layout/list1"/>
    <dgm:cxn modelId="{48513B4F-516F-446A-875C-D860B2CAB829}" type="presParOf" srcId="{33D4ABFF-880B-4945-B146-4EA8D0CAEE9A}" destId="{02079824-0202-454B-8FA6-242837C2974B}" srcOrd="1" destOrd="0" presId="urn:microsoft.com/office/officeart/2005/8/layout/list1"/>
    <dgm:cxn modelId="{B4DEE582-DFB5-4164-8203-7D5316039834}" type="presParOf" srcId="{31FF6906-ACC4-4FCE-ACD4-39B2CCD1BCBB}" destId="{681E1AAC-383A-4856-AC0E-B2C3FA2597EF}" srcOrd="1" destOrd="0" presId="urn:microsoft.com/office/officeart/2005/8/layout/list1"/>
    <dgm:cxn modelId="{C5A0B74B-8B81-4991-B9DF-D463947E8990}" type="presParOf" srcId="{31FF6906-ACC4-4FCE-ACD4-39B2CCD1BCBB}" destId="{DFD76BEB-980D-4017-A067-D21B817E5C8F}" srcOrd="2" destOrd="0" presId="urn:microsoft.com/office/officeart/2005/8/layout/list1"/>
    <dgm:cxn modelId="{2AECBA1D-0933-4DB5-BDA0-6941DD9D0F7F}" type="presParOf" srcId="{31FF6906-ACC4-4FCE-ACD4-39B2CCD1BCBB}" destId="{BC0C8829-539F-4B6C-8021-B6C43D5E6857}" srcOrd="3" destOrd="0" presId="urn:microsoft.com/office/officeart/2005/8/layout/list1"/>
    <dgm:cxn modelId="{5F592EEA-57CE-4ECA-8B94-4AF75415F4AF}" type="presParOf" srcId="{31FF6906-ACC4-4FCE-ACD4-39B2CCD1BCBB}" destId="{2486B79D-56F8-41E4-B664-79D67CB109B3}" srcOrd="4" destOrd="0" presId="urn:microsoft.com/office/officeart/2005/8/layout/list1"/>
    <dgm:cxn modelId="{4B3A8E1E-A0F3-44E4-95D8-601CA8A8F245}" type="presParOf" srcId="{2486B79D-56F8-41E4-B664-79D67CB109B3}" destId="{1385EF6D-A6C9-4E3C-A5B4-27887D4BEAB1}" srcOrd="0" destOrd="0" presId="urn:microsoft.com/office/officeart/2005/8/layout/list1"/>
    <dgm:cxn modelId="{E4AEA5D1-611C-4C14-8F02-C5D41D47728C}" type="presParOf" srcId="{2486B79D-56F8-41E4-B664-79D67CB109B3}" destId="{2B4AECD1-56FA-4F4D-A77B-6821E1A4E581}" srcOrd="1" destOrd="0" presId="urn:microsoft.com/office/officeart/2005/8/layout/list1"/>
    <dgm:cxn modelId="{0E984598-8826-47A3-83DB-96D53B020F2E}" type="presParOf" srcId="{31FF6906-ACC4-4FCE-ACD4-39B2CCD1BCBB}" destId="{6026C104-DDE9-4828-B00F-64ED5C15DF89}" srcOrd="5" destOrd="0" presId="urn:microsoft.com/office/officeart/2005/8/layout/list1"/>
    <dgm:cxn modelId="{3277C9B2-B920-4B85-940A-731D8A60AF03}" type="presParOf" srcId="{31FF6906-ACC4-4FCE-ACD4-39B2CCD1BCBB}" destId="{2D655361-32DE-4D5F-A291-4FF758665519}" srcOrd="6" destOrd="0" presId="urn:microsoft.com/office/officeart/2005/8/layout/list1"/>
    <dgm:cxn modelId="{EBDD13F0-5B5F-481C-B54C-FC34393E0EE4}" type="presParOf" srcId="{31FF6906-ACC4-4FCE-ACD4-39B2CCD1BCBB}" destId="{4EF3702B-DEE8-40EF-AFD6-B2D2E977D3DF}" srcOrd="7" destOrd="0" presId="urn:microsoft.com/office/officeart/2005/8/layout/list1"/>
    <dgm:cxn modelId="{93EA1043-6B53-4131-854D-C8212B75665C}" type="presParOf" srcId="{31FF6906-ACC4-4FCE-ACD4-39B2CCD1BCBB}" destId="{DEB4F1E7-2511-4422-B7AE-B43CBDF910F2}" srcOrd="8" destOrd="0" presId="urn:microsoft.com/office/officeart/2005/8/layout/list1"/>
    <dgm:cxn modelId="{81B3BDB7-F098-4E8A-9113-E28CED538E9B}" type="presParOf" srcId="{DEB4F1E7-2511-4422-B7AE-B43CBDF910F2}" destId="{4A3123FC-4637-4FAB-8615-24F7D1CB77B7}" srcOrd="0" destOrd="0" presId="urn:microsoft.com/office/officeart/2005/8/layout/list1"/>
    <dgm:cxn modelId="{71381373-CB7B-4172-9FD0-A244B47AB3FA}" type="presParOf" srcId="{DEB4F1E7-2511-4422-B7AE-B43CBDF910F2}" destId="{CB7BEF08-B895-42C4-BC80-9CB353F5F9F9}" srcOrd="1" destOrd="0" presId="urn:microsoft.com/office/officeart/2005/8/layout/list1"/>
    <dgm:cxn modelId="{2718A966-6C4E-48AC-B198-2E59913ED77D}" type="presParOf" srcId="{31FF6906-ACC4-4FCE-ACD4-39B2CCD1BCBB}" destId="{DB935315-95CF-4571-8CFD-DCD7869B6629}" srcOrd="9" destOrd="0" presId="urn:microsoft.com/office/officeart/2005/8/layout/list1"/>
    <dgm:cxn modelId="{650C683D-F2CC-4980-876E-D49B196A2D83}" type="presParOf" srcId="{31FF6906-ACC4-4FCE-ACD4-39B2CCD1BCBB}" destId="{A361E999-0141-4B73-A5C4-95D370DA4B07}" srcOrd="10" destOrd="0" presId="urn:microsoft.com/office/officeart/2005/8/layout/list1"/>
    <dgm:cxn modelId="{BABA48F7-8F0C-430F-A2EA-A59189DFB9DC}" type="presParOf" srcId="{31FF6906-ACC4-4FCE-ACD4-39B2CCD1BCBB}" destId="{893C47E3-6845-4270-B871-B6F81E6C7C5B}" srcOrd="11" destOrd="0" presId="urn:microsoft.com/office/officeart/2005/8/layout/list1"/>
    <dgm:cxn modelId="{44231426-E501-4287-B80A-A9750C0D52A7}" type="presParOf" srcId="{31FF6906-ACC4-4FCE-ACD4-39B2CCD1BCBB}" destId="{786E0B57-0AA1-4D4C-82A2-7C78DC6CE5CD}" srcOrd="12" destOrd="0" presId="urn:microsoft.com/office/officeart/2005/8/layout/list1"/>
    <dgm:cxn modelId="{ECB3080A-C2C8-479E-964C-165853BF086E}" type="presParOf" srcId="{786E0B57-0AA1-4D4C-82A2-7C78DC6CE5CD}" destId="{619F5BE9-96F0-439A-A998-060B5C9797A1}" srcOrd="0" destOrd="0" presId="urn:microsoft.com/office/officeart/2005/8/layout/list1"/>
    <dgm:cxn modelId="{E2C41D8C-65EC-4D8A-ABD7-CA77AD25DED3}" type="presParOf" srcId="{786E0B57-0AA1-4D4C-82A2-7C78DC6CE5CD}" destId="{A87218C5-DD26-4274-A140-D17D00B1A2E5}" srcOrd="1" destOrd="0" presId="urn:microsoft.com/office/officeart/2005/8/layout/list1"/>
    <dgm:cxn modelId="{01E67BB1-FC01-42EB-86BA-DBD0D12D556C}" type="presParOf" srcId="{31FF6906-ACC4-4FCE-ACD4-39B2CCD1BCBB}" destId="{55351865-F41E-48C4-8ACF-3B32AFA8E54C}" srcOrd="13" destOrd="0" presId="urn:microsoft.com/office/officeart/2005/8/layout/list1"/>
    <dgm:cxn modelId="{1F567D08-4D13-4764-A566-AFC55ABBCBC6}" type="presParOf" srcId="{31FF6906-ACC4-4FCE-ACD4-39B2CCD1BCBB}" destId="{57D59082-D1F2-4C0E-A362-F1749A02C016}" srcOrd="14" destOrd="0" presId="urn:microsoft.com/office/officeart/2005/8/layout/list1"/>
    <dgm:cxn modelId="{5F1C9B14-7F1D-40CD-ADBB-2DE9945F5446}" type="presParOf" srcId="{31FF6906-ACC4-4FCE-ACD4-39B2CCD1BCBB}" destId="{B314B352-82EC-4C35-AB42-5D268A870F27}" srcOrd="15" destOrd="0" presId="urn:microsoft.com/office/officeart/2005/8/layout/list1"/>
    <dgm:cxn modelId="{60F8B8F9-8738-463D-B792-DAB19BF25446}" type="presParOf" srcId="{31FF6906-ACC4-4FCE-ACD4-39B2CCD1BCBB}" destId="{5D603B9E-0E58-4836-B68A-05707A4C4CD4}" srcOrd="16" destOrd="0" presId="urn:microsoft.com/office/officeart/2005/8/layout/list1"/>
    <dgm:cxn modelId="{9C8F4FFD-6B06-40B0-A2EF-4F6E549BC87E}" type="presParOf" srcId="{5D603B9E-0E58-4836-B68A-05707A4C4CD4}" destId="{BD2F0E36-C2BB-4AE9-838A-6CAD06B577CC}" srcOrd="0" destOrd="0" presId="urn:microsoft.com/office/officeart/2005/8/layout/list1"/>
    <dgm:cxn modelId="{A0A22579-C59A-4D84-8C91-6376BA00ADEA}" type="presParOf" srcId="{5D603B9E-0E58-4836-B68A-05707A4C4CD4}" destId="{53A40140-DB3B-4ECE-8E5D-E72B6E311A58}" srcOrd="1" destOrd="0" presId="urn:microsoft.com/office/officeart/2005/8/layout/list1"/>
    <dgm:cxn modelId="{39857ED2-4DA3-4FFE-A9E6-D56AE9FB246A}" type="presParOf" srcId="{31FF6906-ACC4-4FCE-ACD4-39B2CCD1BCBB}" destId="{64C6B2BF-93F6-48A1-A9AE-CABF4B163F57}" srcOrd="17" destOrd="0" presId="urn:microsoft.com/office/officeart/2005/8/layout/list1"/>
    <dgm:cxn modelId="{E61436DF-1308-4887-A108-35A1C9DB95E8}" type="presParOf" srcId="{31FF6906-ACC4-4FCE-ACD4-39B2CCD1BCBB}" destId="{E0F047AF-7DD2-4496-8085-B279D8B1D8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6A334E-E5DA-433F-8EBF-71B79D313E9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19012-9C44-4F50-8518-39EC71489B8E}">
      <dgm:prSet phldrT="[Text]" custT="1"/>
      <dgm:spPr/>
      <dgm:t>
        <a:bodyPr/>
        <a:lstStyle/>
        <a:p>
          <a:pPr algn="ctr">
            <a:buNone/>
          </a:pPr>
          <a:r>
            <a:rPr lang="en-US" sz="2000" b="1" i="0" dirty="0"/>
            <a:t>Growth Drivers</a:t>
          </a:r>
          <a:endParaRPr lang="en-US" sz="2000" b="1" dirty="0"/>
        </a:p>
      </dgm:t>
    </dgm:pt>
    <dgm:pt modelId="{7EB6A442-50F9-498D-8F68-1580843D7684}" type="parTrans" cxnId="{3109A44B-1F9D-4B63-8B3E-904F7DD8F4D5}">
      <dgm:prSet/>
      <dgm:spPr/>
      <dgm:t>
        <a:bodyPr/>
        <a:lstStyle/>
        <a:p>
          <a:pPr algn="just"/>
          <a:endParaRPr lang="en-US" sz="2000"/>
        </a:p>
      </dgm:t>
    </dgm:pt>
    <dgm:pt modelId="{11E003AA-6909-48B2-B186-804858B15DA3}" type="sibTrans" cxnId="{3109A44B-1F9D-4B63-8B3E-904F7DD8F4D5}">
      <dgm:prSet/>
      <dgm:spPr/>
      <dgm:t>
        <a:bodyPr/>
        <a:lstStyle/>
        <a:p>
          <a:pPr algn="just"/>
          <a:endParaRPr lang="en-US" sz="2000"/>
        </a:p>
      </dgm:t>
    </dgm:pt>
    <dgm:pt modelId="{929374EB-C9B4-4768-BAF0-A7940B2D4204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800" b="0" i="0" dirty="0"/>
            <a:t>Increasing demand for personalized learning</a:t>
          </a:r>
          <a:endParaRPr lang="en-US" sz="1800" dirty="0"/>
        </a:p>
      </dgm:t>
    </dgm:pt>
    <dgm:pt modelId="{8300E582-9478-4B40-BA50-AE0230B996AE}" type="parTrans" cxnId="{E0CE710F-CFDA-4AB2-BA3D-90BF07142860}">
      <dgm:prSet/>
      <dgm:spPr/>
      <dgm:t>
        <a:bodyPr/>
        <a:lstStyle/>
        <a:p>
          <a:pPr algn="just"/>
          <a:endParaRPr lang="en-US" sz="2000"/>
        </a:p>
      </dgm:t>
    </dgm:pt>
    <dgm:pt modelId="{80AC98AC-0376-4F42-BB20-1922F50941B1}" type="sibTrans" cxnId="{E0CE710F-CFDA-4AB2-BA3D-90BF07142860}">
      <dgm:prSet/>
      <dgm:spPr/>
      <dgm:t>
        <a:bodyPr/>
        <a:lstStyle/>
        <a:p>
          <a:pPr algn="just"/>
          <a:endParaRPr lang="en-US" sz="2000"/>
        </a:p>
      </dgm:t>
    </dgm:pt>
    <dgm:pt modelId="{C4ABD291-AF31-48C7-B323-EDE22A091FA2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800" b="0" i="0" dirty="0"/>
            <a:t>Cultural emphasis on education</a:t>
          </a:r>
          <a:endParaRPr lang="en-US" sz="1800" dirty="0"/>
        </a:p>
      </dgm:t>
    </dgm:pt>
    <dgm:pt modelId="{D38EF1CA-F54D-4D66-B571-F15B4B9B6DE2}" type="parTrans" cxnId="{393F1EB3-68A6-4D61-BFDD-5CF9A93318E7}">
      <dgm:prSet/>
      <dgm:spPr/>
      <dgm:t>
        <a:bodyPr/>
        <a:lstStyle/>
        <a:p>
          <a:pPr algn="just"/>
          <a:endParaRPr lang="en-US" sz="2000"/>
        </a:p>
      </dgm:t>
    </dgm:pt>
    <dgm:pt modelId="{6567EBD5-9366-4BF5-84B2-653802926446}" type="sibTrans" cxnId="{393F1EB3-68A6-4D61-BFDD-5CF9A93318E7}">
      <dgm:prSet/>
      <dgm:spPr/>
      <dgm:t>
        <a:bodyPr/>
        <a:lstStyle/>
        <a:p>
          <a:pPr algn="just"/>
          <a:endParaRPr lang="en-US" sz="2000"/>
        </a:p>
      </dgm:t>
    </dgm:pt>
    <dgm:pt modelId="{390E0FAC-4DF4-4028-A390-C565D0FF753B}">
      <dgm:prSet phldrT="[Text]" custT="1"/>
      <dgm:spPr/>
      <dgm:t>
        <a:bodyPr/>
        <a:lstStyle/>
        <a:p>
          <a:pPr algn="ctr">
            <a:buNone/>
          </a:pPr>
          <a:r>
            <a:rPr lang="en-US" sz="2000" b="1" i="0" dirty="0"/>
            <a:t>Market Trends</a:t>
          </a:r>
          <a:endParaRPr lang="en-US" sz="2000" b="1" dirty="0"/>
        </a:p>
      </dgm:t>
    </dgm:pt>
    <dgm:pt modelId="{877FA7CD-B6CA-42F2-A095-3B3F87588BEB}" type="parTrans" cxnId="{B84F3677-112B-4285-9628-77F85EC2962D}">
      <dgm:prSet/>
      <dgm:spPr/>
      <dgm:t>
        <a:bodyPr/>
        <a:lstStyle/>
        <a:p>
          <a:pPr algn="just"/>
          <a:endParaRPr lang="en-US" sz="2000"/>
        </a:p>
      </dgm:t>
    </dgm:pt>
    <dgm:pt modelId="{E8095DD1-3AB6-4568-9B86-D9A7173BE7D6}" type="sibTrans" cxnId="{B84F3677-112B-4285-9628-77F85EC2962D}">
      <dgm:prSet/>
      <dgm:spPr/>
      <dgm:t>
        <a:bodyPr/>
        <a:lstStyle/>
        <a:p>
          <a:pPr algn="just"/>
          <a:endParaRPr lang="en-US" sz="2000"/>
        </a:p>
      </dgm:t>
    </dgm:pt>
    <dgm:pt modelId="{6B49AEF2-2AEB-4665-813A-191CC2662640}">
      <dgm:prSet phldrT="[Text]" custT="1"/>
      <dgm:spPr/>
      <dgm:t>
        <a:bodyPr/>
        <a:lstStyle/>
        <a:p>
          <a:pPr algn="just"/>
          <a:r>
            <a:rPr lang="en-US" sz="1800" b="0" i="0" dirty="0"/>
            <a:t>Urban-rural divide, with urban households spending more</a:t>
          </a:r>
          <a:endParaRPr lang="en-US" sz="1800" dirty="0"/>
        </a:p>
      </dgm:t>
    </dgm:pt>
    <dgm:pt modelId="{F283A11C-A3CF-47D5-AE52-4D655FAE2676}" type="parTrans" cxnId="{E169421C-8722-4D5B-91BA-6E2D70810A14}">
      <dgm:prSet/>
      <dgm:spPr/>
      <dgm:t>
        <a:bodyPr/>
        <a:lstStyle/>
        <a:p>
          <a:pPr algn="just"/>
          <a:endParaRPr lang="en-US" sz="2000"/>
        </a:p>
      </dgm:t>
    </dgm:pt>
    <dgm:pt modelId="{28ADF99A-9633-4D38-8242-FC7E93DB4D9A}" type="sibTrans" cxnId="{E169421C-8722-4D5B-91BA-6E2D70810A14}">
      <dgm:prSet/>
      <dgm:spPr/>
      <dgm:t>
        <a:bodyPr/>
        <a:lstStyle/>
        <a:p>
          <a:pPr algn="just"/>
          <a:endParaRPr lang="en-US" sz="2000"/>
        </a:p>
      </dgm:t>
    </dgm:pt>
    <dgm:pt modelId="{2D4F4E95-A867-41E6-AA8E-C0800D162CC5}">
      <dgm:prSet phldrT="[Text]" custT="1"/>
      <dgm:spPr/>
      <dgm:t>
        <a:bodyPr/>
        <a:lstStyle/>
        <a:p>
          <a:pPr algn="ctr">
            <a:buNone/>
          </a:pPr>
          <a:r>
            <a:rPr lang="en-US" sz="2000" b="1" i="0" dirty="0"/>
            <a:t>Opportunities</a:t>
          </a:r>
          <a:endParaRPr lang="en-US" sz="2000" b="1" dirty="0"/>
        </a:p>
      </dgm:t>
    </dgm:pt>
    <dgm:pt modelId="{C42ABD03-3F71-4DF5-B73E-92CEB6092F8D}" type="parTrans" cxnId="{74F9B696-E500-42D4-BFDC-037315D3BF96}">
      <dgm:prSet/>
      <dgm:spPr/>
      <dgm:t>
        <a:bodyPr/>
        <a:lstStyle/>
        <a:p>
          <a:pPr algn="just"/>
          <a:endParaRPr lang="en-US" sz="2000"/>
        </a:p>
      </dgm:t>
    </dgm:pt>
    <dgm:pt modelId="{4EA4E7EC-A3F0-4D9F-BEB6-0FFC10825263}" type="sibTrans" cxnId="{74F9B696-E500-42D4-BFDC-037315D3BF96}">
      <dgm:prSet/>
      <dgm:spPr/>
      <dgm:t>
        <a:bodyPr/>
        <a:lstStyle/>
        <a:p>
          <a:pPr algn="just"/>
          <a:endParaRPr lang="en-US" sz="2000"/>
        </a:p>
      </dgm:t>
    </dgm:pt>
    <dgm:pt modelId="{18E7CBED-D916-437F-9420-44CF167D6A45}">
      <dgm:prSet phldrT="[Text]" custT="1"/>
      <dgm:spPr/>
      <dgm:t>
        <a:bodyPr/>
        <a:lstStyle/>
        <a:p>
          <a:pPr algn="just"/>
          <a:r>
            <a:rPr lang="en-US" sz="1800" b="0" i="0" dirty="0"/>
            <a:t>Developing affordable solutions for rural areas</a:t>
          </a:r>
          <a:endParaRPr lang="en-US" sz="1800" dirty="0"/>
        </a:p>
      </dgm:t>
    </dgm:pt>
    <dgm:pt modelId="{287CF0BF-78D9-4DA7-BCA7-EAAACB7BBAB0}" type="parTrans" cxnId="{FDBCF6F7-FFFE-4D46-82EA-4BD41573E752}">
      <dgm:prSet/>
      <dgm:spPr/>
      <dgm:t>
        <a:bodyPr/>
        <a:lstStyle/>
        <a:p>
          <a:pPr algn="just"/>
          <a:endParaRPr lang="en-US" sz="2000"/>
        </a:p>
      </dgm:t>
    </dgm:pt>
    <dgm:pt modelId="{51EDBB48-F819-4CAB-9E01-F35ED1B0B67B}" type="sibTrans" cxnId="{FDBCF6F7-FFFE-4D46-82EA-4BD41573E752}">
      <dgm:prSet/>
      <dgm:spPr/>
      <dgm:t>
        <a:bodyPr/>
        <a:lstStyle/>
        <a:p>
          <a:pPr algn="just"/>
          <a:endParaRPr lang="en-US" sz="2000"/>
        </a:p>
      </dgm:t>
    </dgm:pt>
    <dgm:pt modelId="{56AD6E95-A4F3-4DBD-A2E9-194E83707885}">
      <dgm:prSet phldrT="[Text]" custT="1"/>
      <dgm:spPr/>
      <dgm:t>
        <a:bodyPr/>
        <a:lstStyle/>
        <a:p>
          <a:pPr algn="just"/>
          <a:r>
            <a:rPr lang="en-US" sz="1800" b="0" i="0" dirty="0"/>
            <a:t>Integrating technology for personalized learning</a:t>
          </a:r>
          <a:endParaRPr lang="en-US" sz="1800" dirty="0"/>
        </a:p>
      </dgm:t>
    </dgm:pt>
    <dgm:pt modelId="{D7C44B84-DD85-498E-B802-8759ED4C81AF}" type="parTrans" cxnId="{1A86FB12-CFE1-4710-BD53-294F864E7040}">
      <dgm:prSet/>
      <dgm:spPr/>
      <dgm:t>
        <a:bodyPr/>
        <a:lstStyle/>
        <a:p>
          <a:pPr algn="just"/>
          <a:endParaRPr lang="en-US" sz="2000"/>
        </a:p>
      </dgm:t>
    </dgm:pt>
    <dgm:pt modelId="{ABF5ED38-6547-4705-9746-24C953FB8474}" type="sibTrans" cxnId="{1A86FB12-CFE1-4710-BD53-294F864E7040}">
      <dgm:prSet/>
      <dgm:spPr/>
      <dgm:t>
        <a:bodyPr/>
        <a:lstStyle/>
        <a:p>
          <a:pPr algn="just"/>
          <a:endParaRPr lang="en-US" sz="2000"/>
        </a:p>
      </dgm:t>
    </dgm:pt>
    <dgm:pt modelId="{11BBCB90-A1AC-45BB-810D-DA2DBF5687A6}">
      <dgm:prSet custT="1"/>
      <dgm:spPr/>
      <dgm:t>
        <a:bodyPr/>
        <a:lstStyle/>
        <a:p>
          <a:pPr algn="ctr">
            <a:buNone/>
          </a:pPr>
          <a:r>
            <a:rPr lang="en-US" sz="2000" b="1" i="0"/>
            <a:t>Growth Rate</a:t>
          </a:r>
          <a:endParaRPr lang="en-US" sz="2000" b="1"/>
        </a:p>
      </dgm:t>
    </dgm:pt>
    <dgm:pt modelId="{E69F9BE0-006A-4140-B750-84F4E1AD52EE}" type="parTrans" cxnId="{C7739986-85A8-4F86-9790-C45BA0BBF12D}">
      <dgm:prSet/>
      <dgm:spPr/>
      <dgm:t>
        <a:bodyPr/>
        <a:lstStyle/>
        <a:p>
          <a:pPr algn="just"/>
          <a:endParaRPr lang="en-US" sz="2000"/>
        </a:p>
      </dgm:t>
    </dgm:pt>
    <dgm:pt modelId="{5296929D-BF55-439A-934E-9B8ACFBC1397}" type="sibTrans" cxnId="{C7739986-85A8-4F86-9790-C45BA0BBF12D}">
      <dgm:prSet/>
      <dgm:spPr/>
      <dgm:t>
        <a:bodyPr/>
        <a:lstStyle/>
        <a:p>
          <a:pPr algn="just"/>
          <a:endParaRPr lang="en-US" sz="2000"/>
        </a:p>
      </dgm:t>
    </dgm:pt>
    <dgm:pt modelId="{2FB99488-1C10-40F1-B9AF-74694A7DD6BC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800" b="0" i="0" dirty="0"/>
            <a:t>Technological advancements</a:t>
          </a:r>
          <a:endParaRPr lang="en-US" sz="1800" dirty="0"/>
        </a:p>
      </dgm:t>
    </dgm:pt>
    <dgm:pt modelId="{A346FCB0-1F3A-46B8-AAE4-E508DB2DB50A}" type="parTrans" cxnId="{D286E3AC-6A9F-4851-B8F5-7AFBB71FF942}">
      <dgm:prSet/>
      <dgm:spPr/>
      <dgm:t>
        <a:bodyPr/>
        <a:lstStyle/>
        <a:p>
          <a:pPr algn="just"/>
          <a:endParaRPr lang="en-US" sz="2000"/>
        </a:p>
      </dgm:t>
    </dgm:pt>
    <dgm:pt modelId="{685794D8-27EC-464D-B7D0-1793D340B8C3}" type="sibTrans" cxnId="{D286E3AC-6A9F-4851-B8F5-7AFBB71FF942}">
      <dgm:prSet/>
      <dgm:spPr/>
      <dgm:t>
        <a:bodyPr/>
        <a:lstStyle/>
        <a:p>
          <a:pPr algn="just"/>
          <a:endParaRPr lang="en-US" sz="2000"/>
        </a:p>
      </dgm:t>
    </dgm:pt>
    <dgm:pt modelId="{D1156305-7BAC-43D3-942B-E053FF615535}">
      <dgm:prSet phldrT="[Text]" custT="1"/>
      <dgm:spPr/>
      <dgm:t>
        <a:bodyPr/>
        <a:lstStyle/>
        <a:p>
          <a:pPr algn="just"/>
          <a:r>
            <a:rPr lang="en-US" sz="1800" b="0" i="0" dirty="0"/>
            <a:t>AI-driven platforms enhancing tutoring experiences.</a:t>
          </a:r>
          <a:endParaRPr lang="en-US" sz="1800" dirty="0"/>
        </a:p>
      </dgm:t>
    </dgm:pt>
    <dgm:pt modelId="{C9869E3E-D442-4C22-9E09-4CC3FBA9FE68}" type="parTrans" cxnId="{9C709CC0-F341-4DD4-B010-72FB34DB8A73}">
      <dgm:prSet/>
      <dgm:spPr/>
      <dgm:t>
        <a:bodyPr/>
        <a:lstStyle/>
        <a:p>
          <a:pPr algn="just"/>
          <a:endParaRPr lang="en-US" sz="2000"/>
        </a:p>
      </dgm:t>
    </dgm:pt>
    <dgm:pt modelId="{AD28CEB1-8FA2-43E5-8316-CC418FA26265}" type="sibTrans" cxnId="{9C709CC0-F341-4DD4-B010-72FB34DB8A73}">
      <dgm:prSet/>
      <dgm:spPr/>
      <dgm:t>
        <a:bodyPr/>
        <a:lstStyle/>
        <a:p>
          <a:pPr algn="just"/>
          <a:endParaRPr lang="en-US" sz="2000"/>
        </a:p>
      </dgm:t>
    </dgm:pt>
    <dgm:pt modelId="{99917B7A-9BBC-4285-A7C9-2E3817CF1F8E}">
      <dgm:prSet custT="1"/>
      <dgm:spPr/>
      <dgm:t>
        <a:bodyPr/>
        <a:lstStyle/>
        <a:p>
          <a:pPr algn="just"/>
          <a:r>
            <a:rPr lang="en-US" sz="1800" b="0" i="0" dirty="0"/>
            <a:t>Over 10% annual growth in the private education market</a:t>
          </a:r>
          <a:endParaRPr lang="en-US" sz="1800" dirty="0"/>
        </a:p>
      </dgm:t>
    </dgm:pt>
    <dgm:pt modelId="{9677F163-B7FA-40CA-B2F8-58EB7F0DE7B7}" type="parTrans" cxnId="{5DF8382E-1985-416C-B7C3-F71615CF07A6}">
      <dgm:prSet/>
      <dgm:spPr/>
      <dgm:t>
        <a:bodyPr/>
        <a:lstStyle/>
        <a:p>
          <a:pPr algn="just"/>
          <a:endParaRPr lang="en-US" sz="2000"/>
        </a:p>
      </dgm:t>
    </dgm:pt>
    <dgm:pt modelId="{C4CFEB94-2DDC-444C-A6C2-224862CF7D91}" type="sibTrans" cxnId="{5DF8382E-1985-416C-B7C3-F71615CF07A6}">
      <dgm:prSet/>
      <dgm:spPr/>
      <dgm:t>
        <a:bodyPr/>
        <a:lstStyle/>
        <a:p>
          <a:pPr algn="just"/>
          <a:endParaRPr lang="en-US" sz="2000"/>
        </a:p>
      </dgm:t>
    </dgm:pt>
    <dgm:pt modelId="{334FCFC6-2C97-4A21-997E-059D813C369E}">
      <dgm:prSet custT="1"/>
      <dgm:spPr/>
      <dgm:t>
        <a:bodyPr/>
        <a:lstStyle/>
        <a:p>
          <a:pPr algn="just"/>
          <a:r>
            <a:rPr lang="en-US" sz="1800" b="0" i="0" dirty="0"/>
            <a:t>Driven by parental investment in education.</a:t>
          </a:r>
          <a:endParaRPr lang="en-US" sz="1800" dirty="0"/>
        </a:p>
      </dgm:t>
    </dgm:pt>
    <dgm:pt modelId="{DDC207AF-C5F8-44AD-AA53-EE2534EC0CDF}" type="parTrans" cxnId="{9568BFE1-9D0E-4604-A54B-254B79D0C584}">
      <dgm:prSet/>
      <dgm:spPr/>
      <dgm:t>
        <a:bodyPr/>
        <a:lstStyle/>
        <a:p>
          <a:pPr algn="just"/>
          <a:endParaRPr lang="en-US" sz="2000"/>
        </a:p>
      </dgm:t>
    </dgm:pt>
    <dgm:pt modelId="{F48869B7-CC3C-46A6-B2A5-6FE4FD434BE0}" type="sibTrans" cxnId="{9568BFE1-9D0E-4604-A54B-254B79D0C584}">
      <dgm:prSet/>
      <dgm:spPr/>
      <dgm:t>
        <a:bodyPr/>
        <a:lstStyle/>
        <a:p>
          <a:pPr algn="just"/>
          <a:endParaRPr lang="en-US" sz="2000"/>
        </a:p>
      </dgm:t>
    </dgm:pt>
    <dgm:pt modelId="{BD851824-1100-46DE-BB9E-D177BE307176}" type="pres">
      <dgm:prSet presAssocID="{736A334E-E5DA-433F-8EBF-71B79D313E94}" presName="Name0" presStyleCnt="0">
        <dgm:presLayoutVars>
          <dgm:dir/>
          <dgm:animLvl val="lvl"/>
          <dgm:resizeHandles val="exact"/>
        </dgm:presLayoutVars>
      </dgm:prSet>
      <dgm:spPr/>
    </dgm:pt>
    <dgm:pt modelId="{562D4821-CED1-4FFB-841C-2D963F135787}" type="pres">
      <dgm:prSet presAssocID="{D5019012-9C44-4F50-8518-39EC71489B8E}" presName="composite" presStyleCnt="0"/>
      <dgm:spPr/>
    </dgm:pt>
    <dgm:pt modelId="{5F3A6187-028F-4823-9149-DBA2DD597C33}" type="pres">
      <dgm:prSet presAssocID="{D5019012-9C44-4F50-8518-39EC71489B8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9615CCA-D7ED-4626-ACDA-195965DFA979}" type="pres">
      <dgm:prSet presAssocID="{D5019012-9C44-4F50-8518-39EC71489B8E}" presName="desTx" presStyleLbl="alignAccFollowNode1" presStyleIdx="0" presStyleCnt="4" custScaleY="100000">
        <dgm:presLayoutVars>
          <dgm:bulletEnabled val="1"/>
        </dgm:presLayoutVars>
      </dgm:prSet>
      <dgm:spPr/>
    </dgm:pt>
    <dgm:pt modelId="{0374DF7A-5985-4210-8625-3B8AC4EAA5C0}" type="pres">
      <dgm:prSet presAssocID="{11E003AA-6909-48B2-B186-804858B15DA3}" presName="space" presStyleCnt="0"/>
      <dgm:spPr/>
    </dgm:pt>
    <dgm:pt modelId="{7567EC82-B3D2-422B-A872-B56FA212021F}" type="pres">
      <dgm:prSet presAssocID="{390E0FAC-4DF4-4028-A390-C565D0FF753B}" presName="composite" presStyleCnt="0"/>
      <dgm:spPr/>
    </dgm:pt>
    <dgm:pt modelId="{C82E86E5-B3AD-4837-8457-D34FA2B102FC}" type="pres">
      <dgm:prSet presAssocID="{390E0FAC-4DF4-4028-A390-C565D0FF753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142DB15-A521-4CF6-B9F5-C5764379D140}" type="pres">
      <dgm:prSet presAssocID="{390E0FAC-4DF4-4028-A390-C565D0FF753B}" presName="desTx" presStyleLbl="alignAccFollowNode1" presStyleIdx="1" presStyleCnt="4" custScaleY="100000">
        <dgm:presLayoutVars>
          <dgm:bulletEnabled val="1"/>
        </dgm:presLayoutVars>
      </dgm:prSet>
      <dgm:spPr/>
    </dgm:pt>
    <dgm:pt modelId="{21138A34-D8C2-4795-B11B-4BCA67AEAB7C}" type="pres">
      <dgm:prSet presAssocID="{E8095DD1-3AB6-4568-9B86-D9A7173BE7D6}" presName="space" presStyleCnt="0"/>
      <dgm:spPr/>
    </dgm:pt>
    <dgm:pt modelId="{EB9DF369-054C-4496-99DA-249A06D6CDCC}" type="pres">
      <dgm:prSet presAssocID="{2D4F4E95-A867-41E6-AA8E-C0800D162CC5}" presName="composite" presStyleCnt="0"/>
      <dgm:spPr/>
    </dgm:pt>
    <dgm:pt modelId="{92674D3C-F909-41B9-BCE9-8C4BE92DFE0E}" type="pres">
      <dgm:prSet presAssocID="{2D4F4E95-A867-41E6-AA8E-C0800D162CC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175DF3A-72F4-425F-9F11-9D61DFA7BDEF}" type="pres">
      <dgm:prSet presAssocID="{2D4F4E95-A867-41E6-AA8E-C0800D162CC5}" presName="desTx" presStyleLbl="alignAccFollowNode1" presStyleIdx="2" presStyleCnt="4" custScaleY="100000">
        <dgm:presLayoutVars>
          <dgm:bulletEnabled val="1"/>
        </dgm:presLayoutVars>
      </dgm:prSet>
      <dgm:spPr/>
    </dgm:pt>
    <dgm:pt modelId="{BDF4D79A-C846-4DAF-BC1A-8604B0090773}" type="pres">
      <dgm:prSet presAssocID="{4EA4E7EC-A3F0-4D9F-BEB6-0FFC10825263}" presName="space" presStyleCnt="0"/>
      <dgm:spPr/>
    </dgm:pt>
    <dgm:pt modelId="{1FE6C261-CB6E-4A54-A954-E5B8E5E501A3}" type="pres">
      <dgm:prSet presAssocID="{11BBCB90-A1AC-45BB-810D-DA2DBF5687A6}" presName="composite" presStyleCnt="0"/>
      <dgm:spPr/>
    </dgm:pt>
    <dgm:pt modelId="{C5E8E9A4-2C30-4B1C-9E38-CE515B1213A9}" type="pres">
      <dgm:prSet presAssocID="{11BBCB90-A1AC-45BB-810D-DA2DBF5687A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98DBEFC-C585-4C63-92B3-368FB7341DCB}" type="pres">
      <dgm:prSet presAssocID="{11BBCB90-A1AC-45BB-810D-DA2DBF5687A6}" presName="desTx" presStyleLbl="alignAccFollowNode1" presStyleIdx="3" presStyleCnt="4" custScaleY="100000">
        <dgm:presLayoutVars>
          <dgm:bulletEnabled val="1"/>
        </dgm:presLayoutVars>
      </dgm:prSet>
      <dgm:spPr/>
    </dgm:pt>
  </dgm:ptLst>
  <dgm:cxnLst>
    <dgm:cxn modelId="{4FAA7B02-7FFE-4DF1-BA82-9D78250D30A8}" type="presOf" srcId="{2D4F4E95-A867-41E6-AA8E-C0800D162CC5}" destId="{92674D3C-F909-41B9-BCE9-8C4BE92DFE0E}" srcOrd="0" destOrd="0" presId="urn:microsoft.com/office/officeart/2005/8/layout/hList1"/>
    <dgm:cxn modelId="{E0CE710F-CFDA-4AB2-BA3D-90BF07142860}" srcId="{D5019012-9C44-4F50-8518-39EC71489B8E}" destId="{929374EB-C9B4-4768-BAF0-A7940B2D4204}" srcOrd="0" destOrd="0" parTransId="{8300E582-9478-4B40-BA50-AE0230B996AE}" sibTransId="{80AC98AC-0376-4F42-BB20-1922F50941B1}"/>
    <dgm:cxn modelId="{FAD14110-E8F2-45CD-80EF-F9391B87854F}" type="presOf" srcId="{929374EB-C9B4-4768-BAF0-A7940B2D4204}" destId="{29615CCA-D7ED-4626-ACDA-195965DFA979}" srcOrd="0" destOrd="0" presId="urn:microsoft.com/office/officeart/2005/8/layout/hList1"/>
    <dgm:cxn modelId="{1A86FB12-CFE1-4710-BD53-294F864E7040}" srcId="{2D4F4E95-A867-41E6-AA8E-C0800D162CC5}" destId="{56AD6E95-A4F3-4DBD-A2E9-194E83707885}" srcOrd="1" destOrd="0" parTransId="{D7C44B84-DD85-498E-B802-8759ED4C81AF}" sibTransId="{ABF5ED38-6547-4705-9746-24C953FB8474}"/>
    <dgm:cxn modelId="{E169421C-8722-4D5B-91BA-6E2D70810A14}" srcId="{390E0FAC-4DF4-4028-A390-C565D0FF753B}" destId="{6B49AEF2-2AEB-4665-813A-191CC2662640}" srcOrd="0" destOrd="0" parTransId="{F283A11C-A3CF-47D5-AE52-4D655FAE2676}" sibTransId="{28ADF99A-9633-4D38-8242-FC7E93DB4D9A}"/>
    <dgm:cxn modelId="{05D85020-7133-4E37-8005-2975903FD4F7}" type="presOf" srcId="{6B49AEF2-2AEB-4665-813A-191CC2662640}" destId="{C142DB15-A521-4CF6-B9F5-C5764379D140}" srcOrd="0" destOrd="0" presId="urn:microsoft.com/office/officeart/2005/8/layout/hList1"/>
    <dgm:cxn modelId="{A13DC124-F8C3-4D27-95E0-E549BD23C72F}" type="presOf" srcId="{99917B7A-9BBC-4285-A7C9-2E3817CF1F8E}" destId="{B98DBEFC-C585-4C63-92B3-368FB7341DCB}" srcOrd="0" destOrd="0" presId="urn:microsoft.com/office/officeart/2005/8/layout/hList1"/>
    <dgm:cxn modelId="{FC4C782B-A99B-42D7-A7D8-DDB769F498E4}" type="presOf" srcId="{56AD6E95-A4F3-4DBD-A2E9-194E83707885}" destId="{1175DF3A-72F4-425F-9F11-9D61DFA7BDEF}" srcOrd="0" destOrd="1" presId="urn:microsoft.com/office/officeart/2005/8/layout/hList1"/>
    <dgm:cxn modelId="{5DF8382E-1985-416C-B7C3-F71615CF07A6}" srcId="{11BBCB90-A1AC-45BB-810D-DA2DBF5687A6}" destId="{99917B7A-9BBC-4285-A7C9-2E3817CF1F8E}" srcOrd="0" destOrd="0" parTransId="{9677F163-B7FA-40CA-B2F8-58EB7F0DE7B7}" sibTransId="{C4CFEB94-2DDC-444C-A6C2-224862CF7D91}"/>
    <dgm:cxn modelId="{CEB0682F-5940-40FE-928D-80EAC49B1B3A}" type="presOf" srcId="{334FCFC6-2C97-4A21-997E-059D813C369E}" destId="{B98DBEFC-C585-4C63-92B3-368FB7341DCB}" srcOrd="0" destOrd="1" presId="urn:microsoft.com/office/officeart/2005/8/layout/hList1"/>
    <dgm:cxn modelId="{206E9335-4858-4144-B2D7-9A649A0C5091}" type="presOf" srcId="{18E7CBED-D916-437F-9420-44CF167D6A45}" destId="{1175DF3A-72F4-425F-9F11-9D61DFA7BDEF}" srcOrd="0" destOrd="0" presId="urn:microsoft.com/office/officeart/2005/8/layout/hList1"/>
    <dgm:cxn modelId="{C8034338-028B-4913-AFE7-FAB76C14108C}" type="presOf" srcId="{390E0FAC-4DF4-4028-A390-C565D0FF753B}" destId="{C82E86E5-B3AD-4837-8457-D34FA2B102FC}" srcOrd="0" destOrd="0" presId="urn:microsoft.com/office/officeart/2005/8/layout/hList1"/>
    <dgm:cxn modelId="{32061D40-434C-4D92-A980-2C3973F54079}" type="presOf" srcId="{736A334E-E5DA-433F-8EBF-71B79D313E94}" destId="{BD851824-1100-46DE-BB9E-D177BE307176}" srcOrd="0" destOrd="0" presId="urn:microsoft.com/office/officeart/2005/8/layout/hList1"/>
    <dgm:cxn modelId="{41D6C545-1CC3-466F-9002-58059873B312}" type="presOf" srcId="{2FB99488-1C10-40F1-B9AF-74694A7DD6BC}" destId="{29615CCA-D7ED-4626-ACDA-195965DFA979}" srcOrd="0" destOrd="2" presId="urn:microsoft.com/office/officeart/2005/8/layout/hList1"/>
    <dgm:cxn modelId="{3109A44B-1F9D-4B63-8B3E-904F7DD8F4D5}" srcId="{736A334E-E5DA-433F-8EBF-71B79D313E94}" destId="{D5019012-9C44-4F50-8518-39EC71489B8E}" srcOrd="0" destOrd="0" parTransId="{7EB6A442-50F9-498D-8F68-1580843D7684}" sibTransId="{11E003AA-6909-48B2-B186-804858B15DA3}"/>
    <dgm:cxn modelId="{79BC0854-2A69-43CC-BA85-A6151EA41F44}" type="presOf" srcId="{C4ABD291-AF31-48C7-B323-EDE22A091FA2}" destId="{29615CCA-D7ED-4626-ACDA-195965DFA979}" srcOrd="0" destOrd="1" presId="urn:microsoft.com/office/officeart/2005/8/layout/hList1"/>
    <dgm:cxn modelId="{198FB558-F862-49EA-9FD1-526CAD11CA4E}" type="presOf" srcId="{D5019012-9C44-4F50-8518-39EC71489B8E}" destId="{5F3A6187-028F-4823-9149-DBA2DD597C33}" srcOrd="0" destOrd="0" presId="urn:microsoft.com/office/officeart/2005/8/layout/hList1"/>
    <dgm:cxn modelId="{B84F3677-112B-4285-9628-77F85EC2962D}" srcId="{736A334E-E5DA-433F-8EBF-71B79D313E94}" destId="{390E0FAC-4DF4-4028-A390-C565D0FF753B}" srcOrd="1" destOrd="0" parTransId="{877FA7CD-B6CA-42F2-A095-3B3F87588BEB}" sibTransId="{E8095DD1-3AB6-4568-9B86-D9A7173BE7D6}"/>
    <dgm:cxn modelId="{C7739986-85A8-4F86-9790-C45BA0BBF12D}" srcId="{736A334E-E5DA-433F-8EBF-71B79D313E94}" destId="{11BBCB90-A1AC-45BB-810D-DA2DBF5687A6}" srcOrd="3" destOrd="0" parTransId="{E69F9BE0-006A-4140-B750-84F4E1AD52EE}" sibTransId="{5296929D-BF55-439A-934E-9B8ACFBC1397}"/>
    <dgm:cxn modelId="{74F9B696-E500-42D4-BFDC-037315D3BF96}" srcId="{736A334E-E5DA-433F-8EBF-71B79D313E94}" destId="{2D4F4E95-A867-41E6-AA8E-C0800D162CC5}" srcOrd="2" destOrd="0" parTransId="{C42ABD03-3F71-4DF5-B73E-92CEB6092F8D}" sibTransId="{4EA4E7EC-A3F0-4D9F-BEB6-0FFC10825263}"/>
    <dgm:cxn modelId="{F9BB9497-6EC7-4FAA-912D-C11CD1C1285A}" type="presOf" srcId="{11BBCB90-A1AC-45BB-810D-DA2DBF5687A6}" destId="{C5E8E9A4-2C30-4B1C-9E38-CE515B1213A9}" srcOrd="0" destOrd="0" presId="urn:microsoft.com/office/officeart/2005/8/layout/hList1"/>
    <dgm:cxn modelId="{D286E3AC-6A9F-4851-B8F5-7AFBB71FF942}" srcId="{D5019012-9C44-4F50-8518-39EC71489B8E}" destId="{2FB99488-1C10-40F1-B9AF-74694A7DD6BC}" srcOrd="2" destOrd="0" parTransId="{A346FCB0-1F3A-46B8-AAE4-E508DB2DB50A}" sibTransId="{685794D8-27EC-464D-B7D0-1793D340B8C3}"/>
    <dgm:cxn modelId="{393F1EB3-68A6-4D61-BFDD-5CF9A93318E7}" srcId="{D5019012-9C44-4F50-8518-39EC71489B8E}" destId="{C4ABD291-AF31-48C7-B323-EDE22A091FA2}" srcOrd="1" destOrd="0" parTransId="{D38EF1CA-F54D-4D66-B571-F15B4B9B6DE2}" sibTransId="{6567EBD5-9366-4BF5-84B2-653802926446}"/>
    <dgm:cxn modelId="{9C709CC0-F341-4DD4-B010-72FB34DB8A73}" srcId="{390E0FAC-4DF4-4028-A390-C565D0FF753B}" destId="{D1156305-7BAC-43D3-942B-E053FF615535}" srcOrd="1" destOrd="0" parTransId="{C9869E3E-D442-4C22-9E09-4CC3FBA9FE68}" sibTransId="{AD28CEB1-8FA2-43E5-8316-CC418FA26265}"/>
    <dgm:cxn modelId="{9568BFE1-9D0E-4604-A54B-254B79D0C584}" srcId="{11BBCB90-A1AC-45BB-810D-DA2DBF5687A6}" destId="{334FCFC6-2C97-4A21-997E-059D813C369E}" srcOrd="1" destOrd="0" parTransId="{DDC207AF-C5F8-44AD-AA53-EE2534EC0CDF}" sibTransId="{F48869B7-CC3C-46A6-B2A5-6FE4FD434BE0}"/>
    <dgm:cxn modelId="{50D2B7F0-1F50-4271-AB6C-677691E2981A}" type="presOf" srcId="{D1156305-7BAC-43D3-942B-E053FF615535}" destId="{C142DB15-A521-4CF6-B9F5-C5764379D140}" srcOrd="0" destOrd="1" presId="urn:microsoft.com/office/officeart/2005/8/layout/hList1"/>
    <dgm:cxn modelId="{FDBCF6F7-FFFE-4D46-82EA-4BD41573E752}" srcId="{2D4F4E95-A867-41E6-AA8E-C0800D162CC5}" destId="{18E7CBED-D916-437F-9420-44CF167D6A45}" srcOrd="0" destOrd="0" parTransId="{287CF0BF-78D9-4DA7-BCA7-EAAACB7BBAB0}" sibTransId="{51EDBB48-F819-4CAB-9E01-F35ED1B0B67B}"/>
    <dgm:cxn modelId="{166E3B94-A007-43BD-88E5-F540CEB9ABF3}" type="presParOf" srcId="{BD851824-1100-46DE-BB9E-D177BE307176}" destId="{562D4821-CED1-4FFB-841C-2D963F135787}" srcOrd="0" destOrd="0" presId="urn:microsoft.com/office/officeart/2005/8/layout/hList1"/>
    <dgm:cxn modelId="{81683F8C-8F59-4637-B261-5ABDF2501CE9}" type="presParOf" srcId="{562D4821-CED1-4FFB-841C-2D963F135787}" destId="{5F3A6187-028F-4823-9149-DBA2DD597C33}" srcOrd="0" destOrd="0" presId="urn:microsoft.com/office/officeart/2005/8/layout/hList1"/>
    <dgm:cxn modelId="{C61BC03B-2990-4451-A871-1365913DB4D0}" type="presParOf" srcId="{562D4821-CED1-4FFB-841C-2D963F135787}" destId="{29615CCA-D7ED-4626-ACDA-195965DFA979}" srcOrd="1" destOrd="0" presId="urn:microsoft.com/office/officeart/2005/8/layout/hList1"/>
    <dgm:cxn modelId="{E1729B8D-6B9F-4041-8F91-D9F634C0E8BB}" type="presParOf" srcId="{BD851824-1100-46DE-BB9E-D177BE307176}" destId="{0374DF7A-5985-4210-8625-3B8AC4EAA5C0}" srcOrd="1" destOrd="0" presId="urn:microsoft.com/office/officeart/2005/8/layout/hList1"/>
    <dgm:cxn modelId="{2C880ED5-37B9-4F65-B6CA-C15BF33BEED2}" type="presParOf" srcId="{BD851824-1100-46DE-BB9E-D177BE307176}" destId="{7567EC82-B3D2-422B-A872-B56FA212021F}" srcOrd="2" destOrd="0" presId="urn:microsoft.com/office/officeart/2005/8/layout/hList1"/>
    <dgm:cxn modelId="{B115A582-8E46-4F9C-9A85-8AA469A46208}" type="presParOf" srcId="{7567EC82-B3D2-422B-A872-B56FA212021F}" destId="{C82E86E5-B3AD-4837-8457-D34FA2B102FC}" srcOrd="0" destOrd="0" presId="urn:microsoft.com/office/officeart/2005/8/layout/hList1"/>
    <dgm:cxn modelId="{3861E09F-C87F-42AE-BFB6-5706FABD96D3}" type="presParOf" srcId="{7567EC82-B3D2-422B-A872-B56FA212021F}" destId="{C142DB15-A521-4CF6-B9F5-C5764379D140}" srcOrd="1" destOrd="0" presId="urn:microsoft.com/office/officeart/2005/8/layout/hList1"/>
    <dgm:cxn modelId="{F2E896DD-F0E1-4050-A10A-632A3B298A40}" type="presParOf" srcId="{BD851824-1100-46DE-BB9E-D177BE307176}" destId="{21138A34-D8C2-4795-B11B-4BCA67AEAB7C}" srcOrd="3" destOrd="0" presId="urn:microsoft.com/office/officeart/2005/8/layout/hList1"/>
    <dgm:cxn modelId="{8FA6628B-9248-4ABE-9607-FB3B0F513042}" type="presParOf" srcId="{BD851824-1100-46DE-BB9E-D177BE307176}" destId="{EB9DF369-054C-4496-99DA-249A06D6CDCC}" srcOrd="4" destOrd="0" presId="urn:microsoft.com/office/officeart/2005/8/layout/hList1"/>
    <dgm:cxn modelId="{ABEFA49B-A5EB-4BCB-8C9E-18EA266126BB}" type="presParOf" srcId="{EB9DF369-054C-4496-99DA-249A06D6CDCC}" destId="{92674D3C-F909-41B9-BCE9-8C4BE92DFE0E}" srcOrd="0" destOrd="0" presId="urn:microsoft.com/office/officeart/2005/8/layout/hList1"/>
    <dgm:cxn modelId="{27F23C93-12E1-4D9B-B853-35BCED5B78C8}" type="presParOf" srcId="{EB9DF369-054C-4496-99DA-249A06D6CDCC}" destId="{1175DF3A-72F4-425F-9F11-9D61DFA7BDEF}" srcOrd="1" destOrd="0" presId="urn:microsoft.com/office/officeart/2005/8/layout/hList1"/>
    <dgm:cxn modelId="{F6CCBA9B-E01D-4039-B67A-B4FBBD4AB93E}" type="presParOf" srcId="{BD851824-1100-46DE-BB9E-D177BE307176}" destId="{BDF4D79A-C846-4DAF-BC1A-8604B0090773}" srcOrd="5" destOrd="0" presId="urn:microsoft.com/office/officeart/2005/8/layout/hList1"/>
    <dgm:cxn modelId="{ABFCC576-F475-4027-B38F-0049AF56A33F}" type="presParOf" srcId="{BD851824-1100-46DE-BB9E-D177BE307176}" destId="{1FE6C261-CB6E-4A54-A954-E5B8E5E501A3}" srcOrd="6" destOrd="0" presId="urn:microsoft.com/office/officeart/2005/8/layout/hList1"/>
    <dgm:cxn modelId="{0280EC1B-97E6-413D-B0DE-F3CE4F0CA1AD}" type="presParOf" srcId="{1FE6C261-CB6E-4A54-A954-E5B8E5E501A3}" destId="{C5E8E9A4-2C30-4B1C-9E38-CE515B1213A9}" srcOrd="0" destOrd="0" presId="urn:microsoft.com/office/officeart/2005/8/layout/hList1"/>
    <dgm:cxn modelId="{1D0C5B43-15D2-47D3-AD37-7C51B582ABBE}" type="presParOf" srcId="{1FE6C261-CB6E-4A54-A954-E5B8E5E501A3}" destId="{B98DBEFC-C585-4C63-92B3-368FB7341DC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01EF4-37A7-498F-AD5E-C32421AC6F60}">
      <dsp:nvSpPr>
        <dsp:cNvPr id="0" name=""/>
        <dsp:cNvSpPr/>
      </dsp:nvSpPr>
      <dsp:spPr>
        <a:xfrm>
          <a:off x="3107352" y="2336"/>
          <a:ext cx="1541368" cy="1001889"/>
        </a:xfrm>
        <a:prstGeom prst="roundRect">
          <a:avLst/>
        </a:prstGeom>
        <a:solidFill>
          <a:schemeClr val="accent4">
            <a:alpha val="9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Threat of New Entrants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3156260" y="51244"/>
        <a:ext cx="1443552" cy="904073"/>
      </dsp:txXfrm>
    </dsp:sp>
    <dsp:sp modelId="{4FAA4DD3-450A-4C94-AB78-1A5DF6258D54}">
      <dsp:nvSpPr>
        <dsp:cNvPr id="0" name=""/>
        <dsp:cNvSpPr/>
      </dsp:nvSpPr>
      <dsp:spPr>
        <a:xfrm>
          <a:off x="1877455" y="503280"/>
          <a:ext cx="4001162" cy="4001162"/>
        </a:xfrm>
        <a:custGeom>
          <a:avLst/>
          <a:gdLst/>
          <a:ahLst/>
          <a:cxnLst/>
          <a:rect l="0" t="0" r="0" b="0"/>
          <a:pathLst>
            <a:path>
              <a:moveTo>
                <a:pt x="2781840" y="158853"/>
              </a:moveTo>
              <a:arcTo wR="2000581" hR="2000581" stAng="17579197" swAng="19601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FE949-4F53-402E-8C69-DDCBB4E9258C}">
      <dsp:nvSpPr>
        <dsp:cNvPr id="0" name=""/>
        <dsp:cNvSpPr/>
      </dsp:nvSpPr>
      <dsp:spPr>
        <a:xfrm>
          <a:off x="5010018" y="1384703"/>
          <a:ext cx="1541368" cy="1001889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Bargaining Power of Suppliers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5058926" y="1433611"/>
        <a:ext cx="1443552" cy="904073"/>
      </dsp:txXfrm>
    </dsp:sp>
    <dsp:sp modelId="{0DE01FF0-51E1-4B88-865E-950A10ACC35A}">
      <dsp:nvSpPr>
        <dsp:cNvPr id="0" name=""/>
        <dsp:cNvSpPr/>
      </dsp:nvSpPr>
      <dsp:spPr>
        <a:xfrm>
          <a:off x="1877455" y="503280"/>
          <a:ext cx="4001162" cy="4001162"/>
        </a:xfrm>
        <a:custGeom>
          <a:avLst/>
          <a:gdLst/>
          <a:ahLst/>
          <a:cxnLst/>
          <a:rect l="0" t="0" r="0" b="0"/>
          <a:pathLst>
            <a:path>
              <a:moveTo>
                <a:pt x="3998431" y="1896094"/>
              </a:moveTo>
              <a:arcTo wR="2000581" hR="2000581" stAng="21420371" swAng="219524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9A019-D434-4100-A61C-6D2D3E0D83E6}">
      <dsp:nvSpPr>
        <dsp:cNvPr id="0" name=""/>
        <dsp:cNvSpPr/>
      </dsp:nvSpPr>
      <dsp:spPr>
        <a:xfrm>
          <a:off x="4283264" y="3621421"/>
          <a:ext cx="1541368" cy="1001889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Bargaining Power of Buyers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4332172" y="3670329"/>
        <a:ext cx="1443552" cy="904073"/>
      </dsp:txXfrm>
    </dsp:sp>
    <dsp:sp modelId="{F634B82B-AAF1-44E4-83F1-346778B129CB}">
      <dsp:nvSpPr>
        <dsp:cNvPr id="0" name=""/>
        <dsp:cNvSpPr/>
      </dsp:nvSpPr>
      <dsp:spPr>
        <a:xfrm>
          <a:off x="1877455" y="503280"/>
          <a:ext cx="4001162" cy="4001162"/>
        </a:xfrm>
        <a:custGeom>
          <a:avLst/>
          <a:gdLst/>
          <a:ahLst/>
          <a:cxnLst/>
          <a:rect l="0" t="0" r="0" b="0"/>
          <a:pathLst>
            <a:path>
              <a:moveTo>
                <a:pt x="2397869" y="3961317"/>
              </a:moveTo>
              <a:arcTo wR="2000581" hR="2000581" stAng="4712742" swAng="137451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87F87-5B81-4A1F-B6A9-DD324E199879}">
      <dsp:nvSpPr>
        <dsp:cNvPr id="0" name=""/>
        <dsp:cNvSpPr/>
      </dsp:nvSpPr>
      <dsp:spPr>
        <a:xfrm>
          <a:off x="1931440" y="3621421"/>
          <a:ext cx="1541368" cy="10018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Threat of Substitutes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980348" y="3670329"/>
        <a:ext cx="1443552" cy="904073"/>
      </dsp:txXfrm>
    </dsp:sp>
    <dsp:sp modelId="{F9E34BF7-EE44-4C78-8DD5-282BB51DDFF4}">
      <dsp:nvSpPr>
        <dsp:cNvPr id="0" name=""/>
        <dsp:cNvSpPr/>
      </dsp:nvSpPr>
      <dsp:spPr>
        <a:xfrm>
          <a:off x="1877455" y="503280"/>
          <a:ext cx="4001162" cy="4001162"/>
        </a:xfrm>
        <a:custGeom>
          <a:avLst/>
          <a:gdLst/>
          <a:ahLst/>
          <a:cxnLst/>
          <a:rect l="0" t="0" r="0" b="0"/>
          <a:pathLst>
            <a:path>
              <a:moveTo>
                <a:pt x="334130" y="3107499"/>
              </a:moveTo>
              <a:arcTo wR="2000581" hR="2000581" stAng="8784384" swAng="219524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99EFE-BECC-4A91-81AB-69C89FE8C3DB}">
      <dsp:nvSpPr>
        <dsp:cNvPr id="0" name=""/>
        <dsp:cNvSpPr/>
      </dsp:nvSpPr>
      <dsp:spPr>
        <a:xfrm>
          <a:off x="1204686" y="1384703"/>
          <a:ext cx="1541368" cy="1001889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</a:rPr>
            <a:t>Competitive Rivalry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253594" y="1433611"/>
        <a:ext cx="1443552" cy="904073"/>
      </dsp:txXfrm>
    </dsp:sp>
    <dsp:sp modelId="{5DEBBC04-70D3-4BFC-978F-BA6C3A0FE205}">
      <dsp:nvSpPr>
        <dsp:cNvPr id="0" name=""/>
        <dsp:cNvSpPr/>
      </dsp:nvSpPr>
      <dsp:spPr>
        <a:xfrm>
          <a:off x="1877455" y="503280"/>
          <a:ext cx="4001162" cy="4001162"/>
        </a:xfrm>
        <a:custGeom>
          <a:avLst/>
          <a:gdLst/>
          <a:ahLst/>
          <a:cxnLst/>
          <a:rect l="0" t="0" r="0" b="0"/>
          <a:pathLst>
            <a:path>
              <a:moveTo>
                <a:pt x="348771" y="871931"/>
              </a:moveTo>
              <a:arcTo wR="2000581" hR="2000581" stAng="12860643" swAng="19601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76BEB-980D-4017-A067-D21B817E5C8F}">
      <dsp:nvSpPr>
        <dsp:cNvPr id="0" name=""/>
        <dsp:cNvSpPr/>
      </dsp:nvSpPr>
      <dsp:spPr>
        <a:xfrm>
          <a:off x="0" y="148290"/>
          <a:ext cx="60960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i="0" kern="1200"/>
            <a:t>Tailored education for individual needs.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0" kern="1200"/>
        </a:p>
      </dsp:txBody>
      <dsp:txXfrm>
        <a:off x="0" y="148290"/>
        <a:ext cx="6096000" cy="882000"/>
      </dsp:txXfrm>
    </dsp:sp>
    <dsp:sp modelId="{02079824-0202-454B-8FA6-242837C2974B}">
      <dsp:nvSpPr>
        <dsp:cNvPr id="0" name=""/>
        <dsp:cNvSpPr/>
      </dsp:nvSpPr>
      <dsp:spPr>
        <a:xfrm>
          <a:off x="304800" y="690"/>
          <a:ext cx="42672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Personalized Learning</a:t>
          </a:r>
          <a:endParaRPr lang="en-US" sz="1800" b="1" kern="1200" dirty="0"/>
        </a:p>
      </dsp:txBody>
      <dsp:txXfrm>
        <a:off x="319210" y="15100"/>
        <a:ext cx="4238380" cy="266380"/>
      </dsp:txXfrm>
    </dsp:sp>
    <dsp:sp modelId="{2D655361-32DE-4D5F-A291-4FF758665519}">
      <dsp:nvSpPr>
        <dsp:cNvPr id="0" name=""/>
        <dsp:cNvSpPr/>
      </dsp:nvSpPr>
      <dsp:spPr>
        <a:xfrm>
          <a:off x="0" y="1231890"/>
          <a:ext cx="60960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i="0" kern="1200"/>
            <a:t>Rapid expansion to $6.01 billion by 2025.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0" kern="1200"/>
        </a:p>
      </dsp:txBody>
      <dsp:txXfrm>
        <a:off x="0" y="1231890"/>
        <a:ext cx="6096000" cy="882000"/>
      </dsp:txXfrm>
    </dsp:sp>
    <dsp:sp modelId="{2B4AECD1-56FA-4F4D-A77B-6821E1A4E581}">
      <dsp:nvSpPr>
        <dsp:cNvPr id="0" name=""/>
        <dsp:cNvSpPr/>
      </dsp:nvSpPr>
      <dsp:spPr>
        <a:xfrm>
          <a:off x="304800" y="1084290"/>
          <a:ext cx="42672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Market Growth</a:t>
          </a:r>
        </a:p>
      </dsp:txBody>
      <dsp:txXfrm>
        <a:off x="319210" y="1098700"/>
        <a:ext cx="4238380" cy="266380"/>
      </dsp:txXfrm>
    </dsp:sp>
    <dsp:sp modelId="{A361E999-0141-4B73-A5C4-95D370DA4B07}">
      <dsp:nvSpPr>
        <dsp:cNvPr id="0" name=""/>
        <dsp:cNvSpPr/>
      </dsp:nvSpPr>
      <dsp:spPr>
        <a:xfrm>
          <a:off x="0" y="2315490"/>
          <a:ext cx="60960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i="0" kern="1200"/>
            <a:t>Competition, economic risks, and tech challenges.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0" kern="1200"/>
        </a:p>
      </dsp:txBody>
      <dsp:txXfrm>
        <a:off x="0" y="2315490"/>
        <a:ext cx="6096000" cy="882000"/>
      </dsp:txXfrm>
    </dsp:sp>
    <dsp:sp modelId="{CB7BEF08-B895-42C4-BC80-9CB353F5F9F9}">
      <dsp:nvSpPr>
        <dsp:cNvPr id="0" name=""/>
        <dsp:cNvSpPr/>
      </dsp:nvSpPr>
      <dsp:spPr>
        <a:xfrm>
          <a:off x="304800" y="2167890"/>
          <a:ext cx="42672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Challenges</a:t>
          </a:r>
          <a:endParaRPr lang="en-US" sz="1800" b="1" kern="1200" dirty="0"/>
        </a:p>
      </dsp:txBody>
      <dsp:txXfrm>
        <a:off x="319210" y="2182300"/>
        <a:ext cx="4238380" cy="266380"/>
      </dsp:txXfrm>
    </dsp:sp>
    <dsp:sp modelId="{57D59082-D1F2-4C0E-A362-F1749A02C016}">
      <dsp:nvSpPr>
        <dsp:cNvPr id="0" name=""/>
        <dsp:cNvSpPr/>
      </dsp:nvSpPr>
      <dsp:spPr>
        <a:xfrm>
          <a:off x="0" y="3399091"/>
          <a:ext cx="60960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i="0" kern="1200" dirty="0"/>
            <a:t>STEM demand, tech advancements, and Asia-Pacific expansion.</a:t>
          </a:r>
          <a:endParaRPr lang="en-US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0" kern="1200"/>
        </a:p>
      </dsp:txBody>
      <dsp:txXfrm>
        <a:off x="0" y="3399091"/>
        <a:ext cx="6096000" cy="1134000"/>
      </dsp:txXfrm>
    </dsp:sp>
    <dsp:sp modelId="{A87218C5-DD26-4274-A140-D17D00B1A2E5}">
      <dsp:nvSpPr>
        <dsp:cNvPr id="0" name=""/>
        <dsp:cNvSpPr/>
      </dsp:nvSpPr>
      <dsp:spPr>
        <a:xfrm>
          <a:off x="304800" y="3251490"/>
          <a:ext cx="42672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Growth Potential</a:t>
          </a:r>
        </a:p>
      </dsp:txBody>
      <dsp:txXfrm>
        <a:off x="319210" y="3265900"/>
        <a:ext cx="4238380" cy="266380"/>
      </dsp:txXfrm>
    </dsp:sp>
    <dsp:sp modelId="{E0F047AF-7DD2-4496-8085-B279D8B1D820}">
      <dsp:nvSpPr>
        <dsp:cNvPr id="0" name=""/>
        <dsp:cNvSpPr/>
      </dsp:nvSpPr>
      <dsp:spPr>
        <a:xfrm>
          <a:off x="0" y="4734691"/>
          <a:ext cx="60960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0828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i="0" kern="1200"/>
            <a:t>Accelerated online learning adoption.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0" kern="1200"/>
        </a:p>
      </dsp:txBody>
      <dsp:txXfrm>
        <a:off x="0" y="4734691"/>
        <a:ext cx="6096000" cy="882000"/>
      </dsp:txXfrm>
    </dsp:sp>
    <dsp:sp modelId="{53A40140-DB3B-4ECE-8E5D-E72B6E311A58}">
      <dsp:nvSpPr>
        <dsp:cNvPr id="0" name=""/>
        <dsp:cNvSpPr/>
      </dsp:nvSpPr>
      <dsp:spPr>
        <a:xfrm>
          <a:off x="304800" y="4587091"/>
          <a:ext cx="4267200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Impact of COVID-19</a:t>
          </a:r>
        </a:p>
      </dsp:txBody>
      <dsp:txXfrm>
        <a:off x="319210" y="4601501"/>
        <a:ext cx="4238380" cy="266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6187-028F-4823-9149-DBA2DD597C33}">
      <dsp:nvSpPr>
        <dsp:cNvPr id="0" name=""/>
        <dsp:cNvSpPr/>
      </dsp:nvSpPr>
      <dsp:spPr>
        <a:xfrm>
          <a:off x="3175" y="188183"/>
          <a:ext cx="1909719" cy="763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Growth Drivers</a:t>
          </a:r>
          <a:endParaRPr lang="en-US" sz="2000" b="1" kern="1200" dirty="0"/>
        </a:p>
      </dsp:txBody>
      <dsp:txXfrm>
        <a:off x="3175" y="188183"/>
        <a:ext cx="1909719" cy="763887"/>
      </dsp:txXfrm>
    </dsp:sp>
    <dsp:sp modelId="{29615CCA-D7ED-4626-ACDA-195965DFA979}">
      <dsp:nvSpPr>
        <dsp:cNvPr id="0" name=""/>
        <dsp:cNvSpPr/>
      </dsp:nvSpPr>
      <dsp:spPr>
        <a:xfrm>
          <a:off x="3175" y="952071"/>
          <a:ext cx="190971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kern="1200" dirty="0"/>
            <a:t>Increasing demand for personalized learning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kern="1200" dirty="0"/>
            <a:t>Cultural emphasis on education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kern="1200" dirty="0"/>
            <a:t>Technological advancements</a:t>
          </a:r>
          <a:endParaRPr lang="en-US" sz="1800" kern="1200" dirty="0"/>
        </a:p>
      </dsp:txBody>
      <dsp:txXfrm>
        <a:off x="3175" y="952071"/>
        <a:ext cx="1909719" cy="2854800"/>
      </dsp:txXfrm>
    </dsp:sp>
    <dsp:sp modelId="{C82E86E5-B3AD-4837-8457-D34FA2B102FC}">
      <dsp:nvSpPr>
        <dsp:cNvPr id="0" name=""/>
        <dsp:cNvSpPr/>
      </dsp:nvSpPr>
      <dsp:spPr>
        <a:xfrm>
          <a:off x="2180256" y="188183"/>
          <a:ext cx="1909719" cy="763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Market Trends</a:t>
          </a:r>
          <a:endParaRPr lang="en-US" sz="2000" b="1" kern="1200" dirty="0"/>
        </a:p>
      </dsp:txBody>
      <dsp:txXfrm>
        <a:off x="2180256" y="188183"/>
        <a:ext cx="1909719" cy="763887"/>
      </dsp:txXfrm>
    </dsp:sp>
    <dsp:sp modelId="{C142DB15-A521-4CF6-B9F5-C5764379D140}">
      <dsp:nvSpPr>
        <dsp:cNvPr id="0" name=""/>
        <dsp:cNvSpPr/>
      </dsp:nvSpPr>
      <dsp:spPr>
        <a:xfrm>
          <a:off x="2180256" y="952071"/>
          <a:ext cx="190971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Urban-rural divide, with urban households spending more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AI-driven platforms enhancing tutoring experiences.</a:t>
          </a:r>
          <a:endParaRPr lang="en-US" sz="1800" kern="1200" dirty="0"/>
        </a:p>
      </dsp:txBody>
      <dsp:txXfrm>
        <a:off x="2180256" y="952071"/>
        <a:ext cx="1909719" cy="2854800"/>
      </dsp:txXfrm>
    </dsp:sp>
    <dsp:sp modelId="{92674D3C-F909-41B9-BCE9-8C4BE92DFE0E}">
      <dsp:nvSpPr>
        <dsp:cNvPr id="0" name=""/>
        <dsp:cNvSpPr/>
      </dsp:nvSpPr>
      <dsp:spPr>
        <a:xfrm>
          <a:off x="4357337" y="188183"/>
          <a:ext cx="1909719" cy="763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Opportunities</a:t>
          </a:r>
          <a:endParaRPr lang="en-US" sz="2000" b="1" kern="1200" dirty="0"/>
        </a:p>
      </dsp:txBody>
      <dsp:txXfrm>
        <a:off x="4357337" y="188183"/>
        <a:ext cx="1909719" cy="763887"/>
      </dsp:txXfrm>
    </dsp:sp>
    <dsp:sp modelId="{1175DF3A-72F4-425F-9F11-9D61DFA7BDEF}">
      <dsp:nvSpPr>
        <dsp:cNvPr id="0" name=""/>
        <dsp:cNvSpPr/>
      </dsp:nvSpPr>
      <dsp:spPr>
        <a:xfrm>
          <a:off x="4357337" y="952071"/>
          <a:ext cx="190971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Developing affordable solutions for rural areas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Integrating technology for personalized learning</a:t>
          </a:r>
          <a:endParaRPr lang="en-US" sz="1800" kern="1200" dirty="0"/>
        </a:p>
      </dsp:txBody>
      <dsp:txXfrm>
        <a:off x="4357337" y="952071"/>
        <a:ext cx="1909719" cy="2854800"/>
      </dsp:txXfrm>
    </dsp:sp>
    <dsp:sp modelId="{C5E8E9A4-2C30-4B1C-9E38-CE515B1213A9}">
      <dsp:nvSpPr>
        <dsp:cNvPr id="0" name=""/>
        <dsp:cNvSpPr/>
      </dsp:nvSpPr>
      <dsp:spPr>
        <a:xfrm>
          <a:off x="6534418" y="188183"/>
          <a:ext cx="1909719" cy="763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Growth Rate</a:t>
          </a:r>
          <a:endParaRPr lang="en-US" sz="2000" b="1" kern="1200"/>
        </a:p>
      </dsp:txBody>
      <dsp:txXfrm>
        <a:off x="6534418" y="188183"/>
        <a:ext cx="1909719" cy="763887"/>
      </dsp:txXfrm>
    </dsp:sp>
    <dsp:sp modelId="{B98DBEFC-C585-4C63-92B3-368FB7341DCB}">
      <dsp:nvSpPr>
        <dsp:cNvPr id="0" name=""/>
        <dsp:cNvSpPr/>
      </dsp:nvSpPr>
      <dsp:spPr>
        <a:xfrm>
          <a:off x="6534418" y="952071"/>
          <a:ext cx="1909719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Over 10% annual growth in the private education market</a:t>
          </a:r>
          <a:endParaRPr lang="en-US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Driven by parental investment in education.</a:t>
          </a:r>
          <a:endParaRPr lang="en-US" sz="1800" kern="1200" dirty="0"/>
        </a:p>
      </dsp:txBody>
      <dsp:txXfrm>
        <a:off x="6534418" y="952071"/>
        <a:ext cx="1909719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74D5-05D1-4CD0-8BA4-E92A39A9EB52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5B080-6F60-41A3-897F-FD5BF43A8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3E66-9809-4172-9F7F-3D85EEF02FC9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A9990-F6A6-4359-A9CC-A9F9DBB1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3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6A3E-C705-D605-AA2A-AEB3339C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EB0EC-CD32-605B-3437-C0C46C429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2523-AD81-D670-30B8-541059CED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What is Demographic and Psychographic??</a:t>
            </a:r>
            <a:br>
              <a:rPr lang="en-GB" b="1" dirty="0"/>
            </a:br>
            <a:endParaRPr lang="en-GB" b="1" dirty="0"/>
          </a:p>
          <a:p>
            <a:pPr>
              <a:buNone/>
            </a:pPr>
            <a:r>
              <a:rPr lang="en-GB" dirty="0"/>
              <a:t>Think of </a:t>
            </a:r>
            <a:r>
              <a:rPr lang="en-GB" b="1" dirty="0"/>
              <a:t>demographics</a:t>
            </a:r>
            <a:r>
              <a:rPr lang="en-GB" dirty="0"/>
              <a:t> as the </a:t>
            </a:r>
            <a:r>
              <a:rPr lang="en-GB" i="1" dirty="0"/>
              <a:t>basic facts</a:t>
            </a:r>
            <a:r>
              <a:rPr lang="en-GB" dirty="0"/>
              <a:t> about a group of people. It 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How old are they?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Are they male or female?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Where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income level?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education or job?</a:t>
            </a:r>
          </a:p>
          <a:p>
            <a:r>
              <a:rPr lang="en-GB" dirty="0"/>
              <a:t>So, for example, if you're targeting </a:t>
            </a:r>
            <a:r>
              <a:rPr lang="en-GB" i="1" dirty="0"/>
              <a:t>women aged 25–40 who live in cities and have a college degree</a:t>
            </a:r>
            <a:r>
              <a:rPr lang="en-GB" dirty="0"/>
              <a:t>, that’s demographic info.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Psychographics</a:t>
            </a:r>
            <a:r>
              <a:rPr lang="en-GB" dirty="0"/>
              <a:t> go </a:t>
            </a:r>
            <a:r>
              <a:rPr lang="en-GB" i="1" dirty="0"/>
              <a:t>deeper</a:t>
            </a:r>
            <a:r>
              <a:rPr lang="en-GB" dirty="0"/>
              <a:t>—they’re about what people </a:t>
            </a:r>
            <a:r>
              <a:rPr lang="en-GB" b="1" dirty="0"/>
              <a:t>care about</a:t>
            </a:r>
            <a:r>
              <a:rPr lang="en-GB" dirty="0"/>
              <a:t>, how they </a:t>
            </a:r>
            <a:r>
              <a:rPr lang="en-GB" b="1" dirty="0"/>
              <a:t>think</a:t>
            </a:r>
            <a:r>
              <a:rPr lang="en-GB" dirty="0"/>
              <a:t>, and what </a:t>
            </a:r>
            <a:r>
              <a:rPr lang="en-GB" b="1" dirty="0"/>
              <a:t>motivates</a:t>
            </a:r>
            <a:r>
              <a:rPr lang="en-GB" dirty="0"/>
              <a:t> them. It covers things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interests and hobbies?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values and beliefs?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kind of lifestyle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goals or challenges?</a:t>
            </a:r>
          </a:p>
          <a:p>
            <a:r>
              <a:rPr lang="en-GB" dirty="0"/>
              <a:t>For example, someone who </a:t>
            </a:r>
            <a:r>
              <a:rPr lang="en-GB" i="1" dirty="0"/>
              <a:t>values sustainability</a:t>
            </a:r>
            <a:r>
              <a:rPr lang="en-GB" dirty="0"/>
              <a:t>, </a:t>
            </a:r>
            <a:r>
              <a:rPr lang="en-GB" i="1" dirty="0"/>
              <a:t>loves fitness</a:t>
            </a:r>
            <a:r>
              <a:rPr lang="en-GB" dirty="0"/>
              <a:t>, and </a:t>
            </a:r>
            <a:r>
              <a:rPr lang="en-GB" i="1" dirty="0"/>
              <a:t>cares about self-growth</a:t>
            </a:r>
            <a:r>
              <a:rPr lang="en-GB" dirty="0"/>
              <a:t>—that’s psychographic info.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What is microlearning??</a:t>
            </a:r>
          </a:p>
          <a:p>
            <a:r>
              <a:rPr lang="en-GB" b="0" dirty="0"/>
              <a:t>Microlearning is learning in small chunks, get </a:t>
            </a:r>
            <a:r>
              <a:rPr lang="en-GB" b="0" dirty="0" err="1"/>
              <a:t>infomation</a:t>
            </a:r>
            <a:r>
              <a:rPr lang="en-GB" b="0" dirty="0"/>
              <a:t> in short bursts like quick videos, short articles, etc. or interactive quizzes.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05CA-2594-75F3-0F2B-892318B4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97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What is Demographic </a:t>
            </a:r>
            <a:r>
              <a:rPr lang="en-GB" b="1"/>
              <a:t>and Psychographic??</a:t>
            </a:r>
            <a:br>
              <a:rPr lang="en-GB" b="1" dirty="0"/>
            </a:br>
            <a:r>
              <a:rPr lang="en-GB" b="1" dirty="0"/>
              <a:t>Demographic:</a:t>
            </a:r>
          </a:p>
          <a:p>
            <a:pPr>
              <a:buNone/>
            </a:pPr>
            <a:r>
              <a:rPr lang="en-GB" dirty="0"/>
              <a:t>Think of </a:t>
            </a:r>
            <a:r>
              <a:rPr lang="en-GB" b="1" dirty="0"/>
              <a:t>demographics</a:t>
            </a:r>
            <a:r>
              <a:rPr lang="en-GB" dirty="0"/>
              <a:t> as the </a:t>
            </a:r>
            <a:r>
              <a:rPr lang="en-GB" i="1" dirty="0"/>
              <a:t>basic facts</a:t>
            </a:r>
            <a:r>
              <a:rPr lang="en-GB" dirty="0"/>
              <a:t> about a group of people. It 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How old are they?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Are they male or female?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Where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income level?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education or job?</a:t>
            </a:r>
          </a:p>
          <a:p>
            <a:r>
              <a:rPr lang="en-GB" dirty="0"/>
              <a:t>So, for example, if you're targeting </a:t>
            </a:r>
            <a:r>
              <a:rPr lang="en-GB" i="1" dirty="0"/>
              <a:t>women aged 25–40 who live in cities and have a college degree</a:t>
            </a:r>
            <a:r>
              <a:rPr lang="en-GB" dirty="0"/>
              <a:t>, that’s demographic info.</a:t>
            </a:r>
          </a:p>
          <a:p>
            <a:pPr>
              <a:buNone/>
            </a:pPr>
            <a:br>
              <a:rPr lang="en-US" dirty="0"/>
            </a:br>
            <a:r>
              <a:rPr lang="en-GB" b="1" dirty="0"/>
              <a:t>Psychographic:</a:t>
            </a:r>
          </a:p>
          <a:p>
            <a:pPr>
              <a:buNone/>
            </a:pPr>
            <a:r>
              <a:rPr lang="en-GB" b="1" dirty="0"/>
              <a:t>Psychographics</a:t>
            </a:r>
            <a:r>
              <a:rPr lang="en-GB" dirty="0"/>
              <a:t> go </a:t>
            </a:r>
            <a:r>
              <a:rPr lang="en-GB" i="1" dirty="0"/>
              <a:t>deeper</a:t>
            </a:r>
            <a:r>
              <a:rPr lang="en-GB" dirty="0"/>
              <a:t>—they’re about what people </a:t>
            </a:r>
            <a:r>
              <a:rPr lang="en-GB" b="1" dirty="0"/>
              <a:t>care about</a:t>
            </a:r>
            <a:r>
              <a:rPr lang="en-GB" dirty="0"/>
              <a:t>, how they </a:t>
            </a:r>
            <a:r>
              <a:rPr lang="en-GB" b="1" dirty="0"/>
              <a:t>think</a:t>
            </a:r>
            <a:r>
              <a:rPr lang="en-GB" dirty="0"/>
              <a:t>, and what </a:t>
            </a:r>
            <a:r>
              <a:rPr lang="en-GB" b="1" dirty="0"/>
              <a:t>motivates</a:t>
            </a:r>
            <a:r>
              <a:rPr lang="en-GB" dirty="0"/>
              <a:t> them. It covers things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interests and hobbies?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values and beliefs?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kind of lifestyle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goals or challenges?</a:t>
            </a:r>
          </a:p>
          <a:p>
            <a:r>
              <a:rPr lang="en-GB" dirty="0"/>
              <a:t>For example, someone who </a:t>
            </a:r>
            <a:r>
              <a:rPr lang="en-GB" i="1" dirty="0"/>
              <a:t>values sustainability</a:t>
            </a:r>
            <a:r>
              <a:rPr lang="en-GB" dirty="0"/>
              <a:t>, </a:t>
            </a:r>
            <a:r>
              <a:rPr lang="en-GB" i="1" dirty="0"/>
              <a:t>loves fitness</a:t>
            </a:r>
            <a:r>
              <a:rPr lang="en-GB" dirty="0"/>
              <a:t>, and </a:t>
            </a:r>
            <a:r>
              <a:rPr lang="en-GB" i="1" dirty="0"/>
              <a:t>cares about self-growth</a:t>
            </a:r>
            <a:r>
              <a:rPr lang="en-GB" dirty="0"/>
              <a:t>—that’s psychographic info.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82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7EDDE-0D13-BB46-5F84-22814669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26DB6-C844-CF38-1E17-24088CC9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ECB8A-35FE-FD0D-B60B-615840CE3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CF52-BF36-6A1E-82D8-935AF22C3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67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453A-6C81-E7AF-C830-661A7D7E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859FF-EA46-FA96-9A8E-341136FFA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29F33-0128-EDDA-8153-95F764DF3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What is Demographic </a:t>
            </a:r>
            <a:r>
              <a:rPr lang="en-GB" b="1"/>
              <a:t>and Psychographic??</a:t>
            </a:r>
            <a:br>
              <a:rPr lang="en-GB" b="1" dirty="0"/>
            </a:br>
            <a:r>
              <a:rPr lang="en-GB" b="1" dirty="0"/>
              <a:t>Demographic:</a:t>
            </a:r>
          </a:p>
          <a:p>
            <a:pPr>
              <a:buNone/>
            </a:pPr>
            <a:r>
              <a:rPr lang="en-GB" dirty="0"/>
              <a:t>Think of </a:t>
            </a:r>
            <a:r>
              <a:rPr lang="en-GB" b="1" dirty="0"/>
              <a:t>demographics</a:t>
            </a:r>
            <a:r>
              <a:rPr lang="en-GB" dirty="0"/>
              <a:t> as the </a:t>
            </a:r>
            <a:r>
              <a:rPr lang="en-GB" i="1" dirty="0"/>
              <a:t>basic facts</a:t>
            </a:r>
            <a:r>
              <a:rPr lang="en-GB" dirty="0"/>
              <a:t> about a group of people. It 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How old are they?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Are they male or female?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Where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income level?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education or job?</a:t>
            </a:r>
          </a:p>
          <a:p>
            <a:r>
              <a:rPr lang="en-GB" dirty="0"/>
              <a:t>So, for example, if you're targeting </a:t>
            </a:r>
            <a:r>
              <a:rPr lang="en-GB" i="1" dirty="0"/>
              <a:t>women aged 25–40 who live in cities and have a college degree</a:t>
            </a:r>
            <a:r>
              <a:rPr lang="en-GB" dirty="0"/>
              <a:t>, that’s demographic info.</a:t>
            </a:r>
          </a:p>
          <a:p>
            <a:pPr>
              <a:buNone/>
            </a:pPr>
            <a:br>
              <a:rPr lang="en-US" dirty="0"/>
            </a:br>
            <a:r>
              <a:rPr lang="en-GB" b="1" dirty="0"/>
              <a:t>Psychographic:</a:t>
            </a:r>
          </a:p>
          <a:p>
            <a:pPr>
              <a:buNone/>
            </a:pPr>
            <a:r>
              <a:rPr lang="en-GB" b="1" dirty="0"/>
              <a:t>Psychographics</a:t>
            </a:r>
            <a:r>
              <a:rPr lang="en-GB" dirty="0"/>
              <a:t> go </a:t>
            </a:r>
            <a:r>
              <a:rPr lang="en-GB" i="1" dirty="0"/>
              <a:t>deeper</a:t>
            </a:r>
            <a:r>
              <a:rPr lang="en-GB" dirty="0"/>
              <a:t>—they’re about what people </a:t>
            </a:r>
            <a:r>
              <a:rPr lang="en-GB" b="1" dirty="0"/>
              <a:t>care about</a:t>
            </a:r>
            <a:r>
              <a:rPr lang="en-GB" dirty="0"/>
              <a:t>, how they </a:t>
            </a:r>
            <a:r>
              <a:rPr lang="en-GB" b="1" dirty="0"/>
              <a:t>think</a:t>
            </a:r>
            <a:r>
              <a:rPr lang="en-GB" dirty="0"/>
              <a:t>, and what </a:t>
            </a:r>
            <a:r>
              <a:rPr lang="en-GB" b="1" dirty="0"/>
              <a:t>motivates</a:t>
            </a:r>
            <a:r>
              <a:rPr lang="en-GB" dirty="0"/>
              <a:t> them. It covers things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interests and hobbies?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values and beliefs?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kind of lifestyle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goals or challenges?</a:t>
            </a:r>
          </a:p>
          <a:p>
            <a:r>
              <a:rPr lang="en-GB" dirty="0"/>
              <a:t>For example, someone who </a:t>
            </a:r>
            <a:r>
              <a:rPr lang="en-GB" i="1" dirty="0"/>
              <a:t>values sustainability</a:t>
            </a:r>
            <a:r>
              <a:rPr lang="en-GB" dirty="0"/>
              <a:t>, </a:t>
            </a:r>
            <a:r>
              <a:rPr lang="en-GB" i="1" dirty="0"/>
              <a:t>loves fitness</a:t>
            </a:r>
            <a:r>
              <a:rPr lang="en-GB" dirty="0"/>
              <a:t>, and </a:t>
            </a:r>
            <a:r>
              <a:rPr lang="en-GB" i="1" dirty="0"/>
              <a:t>cares about self-growth</a:t>
            </a:r>
            <a:r>
              <a:rPr lang="en-GB" dirty="0"/>
              <a:t>—that’s psychographic info.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D0A8D-8A75-0753-7B2C-B1A3BF72C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11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FCF3-401F-197E-3F8C-D7A49D10A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0E2C0-458B-E4EA-7663-14C93E4B7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D068A-70F0-7E8C-9275-88F29DBC5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197F-0123-52ED-B5BC-BBB2E9EC7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9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3B73-3F9F-0086-94BC-989FA978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81DE1-F81D-BF2B-3BF7-FB6174F16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D94B4-EC0C-FB33-AA84-E45552BBC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E112-4DB2-CEB1-F5EF-8A131B20D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95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EE48A-8FDC-D8EB-D33E-E42147C38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73E1C-A7B7-6D6F-0DB4-0C535794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85615-9E8B-3072-5822-71E6A8D7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4DFFC-77D5-0410-B652-F8DBE04AD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C998-2950-2721-B22A-A8A0A01D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E3F7-2236-B53B-0C84-716777459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6DFF1-9A4D-33FA-5748-8B77632AD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93E65-4E59-97CC-F8C6-5BBD8117D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3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6602-052D-EFD7-FF49-004A026F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EB50D-83EA-ACF8-0A27-F80918C46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1F50A-535F-1F2A-731E-2EC71ECAC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74A0-5C05-95B4-D16C-FE9FA8693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30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0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6A3E-C705-D605-AA2A-AEB3339C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EB0EC-CD32-605B-3437-C0C46C429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2523-AD81-D670-30B8-541059CED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What is Demographic and Psychographic??</a:t>
            </a:r>
            <a:br>
              <a:rPr lang="en-GB" b="1" dirty="0"/>
            </a:br>
            <a:endParaRPr lang="en-GB" b="1" dirty="0"/>
          </a:p>
          <a:p>
            <a:pPr>
              <a:buNone/>
            </a:pPr>
            <a:r>
              <a:rPr lang="en-GB" dirty="0"/>
              <a:t>Think of </a:t>
            </a:r>
            <a:r>
              <a:rPr lang="en-GB" b="1" dirty="0"/>
              <a:t>demographics</a:t>
            </a:r>
            <a:r>
              <a:rPr lang="en-GB" dirty="0"/>
              <a:t> as the </a:t>
            </a:r>
            <a:r>
              <a:rPr lang="en-GB" i="1" dirty="0"/>
              <a:t>basic facts</a:t>
            </a:r>
            <a:r>
              <a:rPr lang="en-GB" dirty="0"/>
              <a:t> about a group of people. It 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How old are they?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Are they male or female?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Where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income level?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education or job?</a:t>
            </a:r>
          </a:p>
          <a:p>
            <a:r>
              <a:rPr lang="en-GB" dirty="0"/>
              <a:t>So, for example, if you're targeting </a:t>
            </a:r>
            <a:r>
              <a:rPr lang="en-GB" i="1" dirty="0"/>
              <a:t>women aged 25–40 who live in cities and have a college degree</a:t>
            </a:r>
            <a:r>
              <a:rPr lang="en-GB" dirty="0"/>
              <a:t>, that’s demographic info.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Psychographics</a:t>
            </a:r>
            <a:r>
              <a:rPr lang="en-GB" dirty="0"/>
              <a:t> go </a:t>
            </a:r>
            <a:r>
              <a:rPr lang="en-GB" i="1" dirty="0"/>
              <a:t>deeper</a:t>
            </a:r>
            <a:r>
              <a:rPr lang="en-GB" dirty="0"/>
              <a:t>—they’re about what people </a:t>
            </a:r>
            <a:r>
              <a:rPr lang="en-GB" b="1" dirty="0"/>
              <a:t>care about</a:t>
            </a:r>
            <a:r>
              <a:rPr lang="en-GB" dirty="0"/>
              <a:t>, how they </a:t>
            </a:r>
            <a:r>
              <a:rPr lang="en-GB" b="1" dirty="0"/>
              <a:t>think</a:t>
            </a:r>
            <a:r>
              <a:rPr lang="en-GB" dirty="0"/>
              <a:t>, and what </a:t>
            </a:r>
            <a:r>
              <a:rPr lang="en-GB" b="1" dirty="0"/>
              <a:t>motivates</a:t>
            </a:r>
            <a:r>
              <a:rPr lang="en-GB" dirty="0"/>
              <a:t> them. It covers things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interests and hobbies?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values and beliefs?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kind of lifestyle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goals or challenges?</a:t>
            </a:r>
          </a:p>
          <a:p>
            <a:r>
              <a:rPr lang="en-GB" dirty="0"/>
              <a:t>For example, someone who </a:t>
            </a:r>
            <a:r>
              <a:rPr lang="en-GB" i="1" dirty="0"/>
              <a:t>values sustainability</a:t>
            </a:r>
            <a:r>
              <a:rPr lang="en-GB" dirty="0"/>
              <a:t>, </a:t>
            </a:r>
            <a:r>
              <a:rPr lang="en-GB" i="1" dirty="0"/>
              <a:t>loves fitness</a:t>
            </a:r>
            <a:r>
              <a:rPr lang="en-GB" dirty="0"/>
              <a:t>, and </a:t>
            </a:r>
            <a:r>
              <a:rPr lang="en-GB" i="1" dirty="0"/>
              <a:t>cares about self-growth</a:t>
            </a:r>
            <a:r>
              <a:rPr lang="en-GB" dirty="0"/>
              <a:t>—that’s psychographic info.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What is microlearning??</a:t>
            </a:r>
          </a:p>
          <a:p>
            <a:r>
              <a:rPr lang="en-GB" b="0" dirty="0"/>
              <a:t>Microlearning is learning in small chunks, get </a:t>
            </a:r>
            <a:r>
              <a:rPr lang="en-GB" b="0" dirty="0" err="1"/>
              <a:t>infomation</a:t>
            </a:r>
            <a:r>
              <a:rPr lang="en-GB" b="0" dirty="0"/>
              <a:t> in short bursts like quick videos, short articles, etc. or interactive quizzes.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05CA-2594-75F3-0F2B-892318B4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1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6A3E-C705-D605-AA2A-AEB3339C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EB0EC-CD32-605B-3437-C0C46C429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2523-AD81-D670-30B8-541059CED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What is Demographic and Psychographic??</a:t>
            </a:r>
            <a:br>
              <a:rPr lang="en-GB" b="1" dirty="0"/>
            </a:br>
            <a:endParaRPr lang="en-GB" b="1" dirty="0"/>
          </a:p>
          <a:p>
            <a:pPr>
              <a:buNone/>
            </a:pPr>
            <a:r>
              <a:rPr lang="en-GB" dirty="0"/>
              <a:t>Think of </a:t>
            </a:r>
            <a:r>
              <a:rPr lang="en-GB" b="1" dirty="0"/>
              <a:t>demographics</a:t>
            </a:r>
            <a:r>
              <a:rPr lang="en-GB" dirty="0"/>
              <a:t> as the </a:t>
            </a:r>
            <a:r>
              <a:rPr lang="en-GB" i="1" dirty="0"/>
              <a:t>basic facts</a:t>
            </a:r>
            <a:r>
              <a:rPr lang="en-GB" dirty="0"/>
              <a:t> about a group of people. It 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How old are they?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Are they male or female?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Where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income level?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education or job?</a:t>
            </a:r>
          </a:p>
          <a:p>
            <a:r>
              <a:rPr lang="en-GB" dirty="0"/>
              <a:t>So, for example, if you're targeting </a:t>
            </a:r>
            <a:r>
              <a:rPr lang="en-GB" i="1" dirty="0"/>
              <a:t>women aged 25–40 who live in cities and have a college degree</a:t>
            </a:r>
            <a:r>
              <a:rPr lang="en-GB" dirty="0"/>
              <a:t>, that’s demographic info.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Psychographics</a:t>
            </a:r>
            <a:r>
              <a:rPr lang="en-GB" dirty="0"/>
              <a:t> go </a:t>
            </a:r>
            <a:r>
              <a:rPr lang="en-GB" i="1" dirty="0"/>
              <a:t>deeper</a:t>
            </a:r>
            <a:r>
              <a:rPr lang="en-GB" dirty="0"/>
              <a:t>—they’re about what people </a:t>
            </a:r>
            <a:r>
              <a:rPr lang="en-GB" b="1" dirty="0"/>
              <a:t>care about</a:t>
            </a:r>
            <a:r>
              <a:rPr lang="en-GB" dirty="0"/>
              <a:t>, how they </a:t>
            </a:r>
            <a:r>
              <a:rPr lang="en-GB" b="1" dirty="0"/>
              <a:t>think</a:t>
            </a:r>
            <a:r>
              <a:rPr lang="en-GB" dirty="0"/>
              <a:t>, and what </a:t>
            </a:r>
            <a:r>
              <a:rPr lang="en-GB" b="1" dirty="0"/>
              <a:t>motivates</a:t>
            </a:r>
            <a:r>
              <a:rPr lang="en-GB" dirty="0"/>
              <a:t> them. It covers things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interests and hobbies?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values and beliefs?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kind of lifestyle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goals or challenges?</a:t>
            </a:r>
          </a:p>
          <a:p>
            <a:r>
              <a:rPr lang="en-GB" dirty="0"/>
              <a:t>For example, someone who </a:t>
            </a:r>
            <a:r>
              <a:rPr lang="en-GB" i="1" dirty="0"/>
              <a:t>values sustainability</a:t>
            </a:r>
            <a:r>
              <a:rPr lang="en-GB" dirty="0"/>
              <a:t>, </a:t>
            </a:r>
            <a:r>
              <a:rPr lang="en-GB" i="1" dirty="0"/>
              <a:t>loves fitness</a:t>
            </a:r>
            <a:r>
              <a:rPr lang="en-GB" dirty="0"/>
              <a:t>, and </a:t>
            </a:r>
            <a:r>
              <a:rPr lang="en-GB" i="1" dirty="0"/>
              <a:t>cares about self-growth</a:t>
            </a:r>
            <a:r>
              <a:rPr lang="en-GB" dirty="0"/>
              <a:t>—that’s psychographic info.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What is microlearning??</a:t>
            </a:r>
          </a:p>
          <a:p>
            <a:r>
              <a:rPr lang="en-GB" b="0" dirty="0"/>
              <a:t>Microlearning is learning in small chunks, get </a:t>
            </a:r>
            <a:r>
              <a:rPr lang="en-GB" b="0" dirty="0" err="1"/>
              <a:t>infomation</a:t>
            </a:r>
            <a:r>
              <a:rPr lang="en-GB" b="0" dirty="0"/>
              <a:t> in short bursts like quick videos, short articles, etc. or interactive quizzes.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05CA-2594-75F3-0F2B-892318B4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86A3E-C705-D605-AA2A-AEB3339C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EB0EC-CD32-605B-3437-C0C46C429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2523-AD81-D670-30B8-541059CED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What is Demographic and Psychographic??</a:t>
            </a:r>
            <a:br>
              <a:rPr lang="en-GB" b="1" dirty="0"/>
            </a:br>
            <a:endParaRPr lang="en-GB" b="1" dirty="0"/>
          </a:p>
          <a:p>
            <a:pPr>
              <a:buNone/>
            </a:pPr>
            <a:r>
              <a:rPr lang="en-GB" dirty="0"/>
              <a:t>Think of </a:t>
            </a:r>
            <a:r>
              <a:rPr lang="en-GB" b="1" dirty="0"/>
              <a:t>demographics</a:t>
            </a:r>
            <a:r>
              <a:rPr lang="en-GB" dirty="0"/>
              <a:t> as the </a:t>
            </a:r>
            <a:r>
              <a:rPr lang="en-GB" i="1" dirty="0"/>
              <a:t>basic facts</a:t>
            </a:r>
            <a:r>
              <a:rPr lang="en-GB" dirty="0"/>
              <a:t> about a group of people. It 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How old are they?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Are they male or female?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Where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income level?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What’s their education or job?</a:t>
            </a:r>
          </a:p>
          <a:p>
            <a:r>
              <a:rPr lang="en-GB" dirty="0"/>
              <a:t>So, for example, if you're targeting </a:t>
            </a:r>
            <a:r>
              <a:rPr lang="en-GB" i="1" dirty="0"/>
              <a:t>women aged 25–40 who live in cities and have a college degree</a:t>
            </a:r>
            <a:r>
              <a:rPr lang="en-GB" dirty="0"/>
              <a:t>, that’s demographic info.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Psychographics</a:t>
            </a:r>
            <a:r>
              <a:rPr lang="en-GB" dirty="0"/>
              <a:t> go </a:t>
            </a:r>
            <a:r>
              <a:rPr lang="en-GB" i="1" dirty="0"/>
              <a:t>deeper</a:t>
            </a:r>
            <a:r>
              <a:rPr lang="en-GB" dirty="0"/>
              <a:t>—they’re about what people </a:t>
            </a:r>
            <a:r>
              <a:rPr lang="en-GB" b="1" dirty="0"/>
              <a:t>care about</a:t>
            </a:r>
            <a:r>
              <a:rPr lang="en-GB" dirty="0"/>
              <a:t>, how they </a:t>
            </a:r>
            <a:r>
              <a:rPr lang="en-GB" b="1" dirty="0"/>
              <a:t>think</a:t>
            </a:r>
            <a:r>
              <a:rPr lang="en-GB" dirty="0"/>
              <a:t>, and what </a:t>
            </a:r>
            <a:r>
              <a:rPr lang="en-GB" b="1" dirty="0"/>
              <a:t>motivates</a:t>
            </a:r>
            <a:r>
              <a:rPr lang="en-GB" dirty="0"/>
              <a:t> them. It covers things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interests and hobbies?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values and beliefs?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kind of lifestyle do they live?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What are their goals or challenges?</a:t>
            </a:r>
          </a:p>
          <a:p>
            <a:r>
              <a:rPr lang="en-GB" dirty="0"/>
              <a:t>For example, someone who </a:t>
            </a:r>
            <a:r>
              <a:rPr lang="en-GB" i="1" dirty="0"/>
              <a:t>values sustainability</a:t>
            </a:r>
            <a:r>
              <a:rPr lang="en-GB" dirty="0"/>
              <a:t>, </a:t>
            </a:r>
            <a:r>
              <a:rPr lang="en-GB" i="1" dirty="0"/>
              <a:t>loves fitness</a:t>
            </a:r>
            <a:r>
              <a:rPr lang="en-GB" dirty="0"/>
              <a:t>, and </a:t>
            </a:r>
            <a:r>
              <a:rPr lang="en-GB" i="1" dirty="0"/>
              <a:t>cares about self-growth</a:t>
            </a:r>
            <a:r>
              <a:rPr lang="en-GB" dirty="0"/>
              <a:t>—that’s psychographic info.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What is microlearning??</a:t>
            </a:r>
          </a:p>
          <a:p>
            <a:r>
              <a:rPr lang="en-GB" b="0" dirty="0"/>
              <a:t>Microlearning is learning in small chunks, get </a:t>
            </a:r>
            <a:r>
              <a:rPr lang="en-GB" b="0" dirty="0" err="1"/>
              <a:t>infomation</a:t>
            </a:r>
            <a:r>
              <a:rPr lang="en-GB" b="0" dirty="0"/>
              <a:t> in short bursts like quick videos, short articles, etc. or interactive quizzes.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05CA-2594-75F3-0F2B-892318B4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A9990-F6A6-4359-A9CC-A9F9DBB145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4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903435" y="5990605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ĐẠI</a:t>
            </a:r>
            <a:r>
              <a:rPr lang="en-US" sz="12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200" b="1" baseline="0" dirty="0">
                <a:solidFill>
                  <a:schemeClr val="accent1">
                    <a:lumMod val="50000"/>
                  </a:schemeClr>
                </a:solidFill>
              </a:rPr>
              <a:t>TRƯỜNG ĐẠI HỌC BÁCH KHOA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4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2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7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0"/>
            <a:ext cx="5256609" cy="6858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63176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9841" y="457203"/>
            <a:ext cx="2949178" cy="12213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1" y="1881156"/>
            <a:ext cx="2950369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86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321595" y="908228"/>
            <a:ext cx="312896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8620" y="133350"/>
            <a:ext cx="5279231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21595" y="1038225"/>
            <a:ext cx="3186113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35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150020" y="1645006"/>
            <a:ext cx="5336381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1911" y="1645009"/>
            <a:ext cx="2949178" cy="5000091"/>
          </a:xfrm>
        </p:spPr>
        <p:txBody>
          <a:bodyPr/>
          <a:lstStyle>
            <a:lvl1pPr marL="0" indent="0">
              <a:buNone/>
              <a:defRPr sz="15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9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85059" y="1825625"/>
            <a:ext cx="0" cy="422247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3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7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9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6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1" y="1881156"/>
            <a:ext cx="2950369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850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1" y="1881156"/>
            <a:ext cx="2950369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91" y="0"/>
            <a:ext cx="914202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>
                  <a:alpha val="15000"/>
                </a:schemeClr>
              </a:gs>
              <a:gs pos="84000">
                <a:schemeClr val="bg2">
                  <a:alpha val="3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2665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56" r:id="rId12"/>
    <p:sldLayoutId id="2147483667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8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jp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unnel.io/blog/allocate-digital-marketing-budget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STUDY BUDDY: A STUDENT’S BEST COMPANION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COURSE: ENTREPRENEURSHIP</a:t>
            </a:r>
          </a:p>
          <a:p>
            <a:pPr algn="r"/>
            <a:r>
              <a:rPr lang="en-US" dirty="0"/>
              <a:t>CLASS: CC03</a:t>
            </a:r>
          </a:p>
          <a:p>
            <a:pPr algn="r"/>
            <a:r>
              <a:rPr lang="en-US" dirty="0"/>
              <a:t>INSTRUCTORS: MR.TRẦN ANH TÚ &amp; MR.PHẠM TIẾN MINH  </a:t>
            </a:r>
          </a:p>
          <a:p>
            <a:pPr algn="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67" y="992573"/>
            <a:ext cx="1014555" cy="92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0" y="1138591"/>
            <a:ext cx="1907671" cy="6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77B40-B687-E383-951E-9DD55626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4AA029-54E5-E65F-60BB-24037D634A58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II. Company 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71BC1-E02D-03C9-D29C-D89501E27871}"/>
              </a:ext>
            </a:extLst>
          </p:cNvPr>
          <p:cNvSpPr txBox="1"/>
          <p:nvPr/>
        </p:nvSpPr>
        <p:spPr>
          <a:xfrm>
            <a:off x="391886" y="10390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Exit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43828-15FB-45A5-1378-C11BF59AF929}"/>
              </a:ext>
            </a:extLst>
          </p:cNvPr>
          <p:cNvSpPr txBox="1"/>
          <p:nvPr/>
        </p:nvSpPr>
        <p:spPr>
          <a:xfrm>
            <a:off x="391886" y="1646566"/>
            <a:ext cx="8528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Sell or merge</a:t>
            </a:r>
            <a:r>
              <a:rPr lang="en-US" sz="2400" dirty="0"/>
              <a:t> with strategic partner if growth is slow</a:t>
            </a:r>
          </a:p>
          <a:p>
            <a:r>
              <a:rPr lang="en-US" sz="2400" b="1" dirty="0"/>
              <a:t>Seek additional investors</a:t>
            </a:r>
            <a:r>
              <a:rPr lang="en-US" sz="2400" dirty="0"/>
              <a:t> if potential is strong</a:t>
            </a:r>
          </a:p>
          <a:p>
            <a:r>
              <a:rPr lang="en-US" sz="2400" b="1" dirty="0"/>
              <a:t>Adjust business model</a:t>
            </a:r>
            <a:r>
              <a:rPr lang="en-US" sz="2400" dirty="0"/>
              <a:t> for better cost-efficiency and focus</a:t>
            </a:r>
          </a:p>
        </p:txBody>
      </p:sp>
    </p:spTree>
    <p:extLst>
      <p:ext uri="{BB962C8B-B14F-4D97-AF65-F5344CB8AC3E}">
        <p14:creationId xmlns:p14="http://schemas.microsoft.com/office/powerpoint/2010/main" val="386725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16868" y="182380"/>
            <a:ext cx="5910263" cy="7292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 (Body)"/>
                <a:ea typeface="Yu Gothic UI Semibold" panose="020B0700000000000000" pitchFamily="34" charset="-128"/>
              </a:rPr>
              <a:t>III. TECHNOLOGY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4B155-0A87-B43D-BBF4-AC0064163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pic>
        <p:nvPicPr>
          <p:cNvPr id="1026" name="Picture 2" descr="Technology - Free technology icons">
            <a:extLst>
              <a:ext uri="{FF2B5EF4-FFF2-40B4-BE49-F238E27FC236}">
                <a16:creationId xmlns:a16="http://schemas.microsoft.com/office/drawing/2014/main" id="{2E7E1C12-1A73-BC8A-9E77-2317FF50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00" y="3102415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ommendation Engine Icon Illustration 26226908 Vector Art at Vecteezy">
            <a:extLst>
              <a:ext uri="{FF2B5EF4-FFF2-40B4-BE49-F238E27FC236}">
                <a16:creationId xmlns:a16="http://schemas.microsoft.com/office/drawing/2014/main" id="{EE85C52E-4B76-90C0-4783-C8D32664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8" y="1236821"/>
            <a:ext cx="1103696" cy="11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Free Ocr Detailed Rounded Lineal icon Icons in PNG &amp; SVG">
            <a:extLst>
              <a:ext uri="{FF2B5EF4-FFF2-40B4-BE49-F238E27FC236}">
                <a16:creationId xmlns:a16="http://schemas.microsoft.com/office/drawing/2014/main" id="{36F4617B-B20C-F170-F4F9-A7C35C044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43" y="1296876"/>
            <a:ext cx="1034143" cy="10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Question Mark: Over 650 Royalty-Free Licensable Stock Illustrations &amp;  Drawings | Shutterstock">
            <a:extLst>
              <a:ext uri="{FF2B5EF4-FFF2-40B4-BE49-F238E27FC236}">
                <a16:creationId xmlns:a16="http://schemas.microsoft.com/office/drawing/2014/main" id="{CE1E1F91-BCD7-5BC2-99CF-E3C89EDF1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2"/>
          <a:stretch/>
        </p:blipFill>
        <p:spPr bwMode="auto">
          <a:xfrm>
            <a:off x="1298626" y="4018018"/>
            <a:ext cx="2002133" cy="110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Lesson Plan Generator-Free AI-Powered Lesson Plan Generator for Teachers">
            <a:extLst>
              <a:ext uri="{FF2B5EF4-FFF2-40B4-BE49-F238E27FC236}">
                <a16:creationId xmlns:a16="http://schemas.microsoft.com/office/drawing/2014/main" id="{6DD8E82A-BC70-4797-8062-2AC5894BE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183465"/>
            <a:ext cx="104019" cy="1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Lesson Plan Generator-Free AI-Powered Lesson Plan Generator for Teachers">
            <a:extLst>
              <a:ext uri="{FF2B5EF4-FFF2-40B4-BE49-F238E27FC236}">
                <a16:creationId xmlns:a16="http://schemas.microsoft.com/office/drawing/2014/main" id="{8A72C8EA-B580-D785-06DD-97020A8B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52" y="3721098"/>
            <a:ext cx="1529122" cy="15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96CC3B-B9BB-740F-CD1C-3594DF5C781B}"/>
              </a:ext>
            </a:extLst>
          </p:cNvPr>
          <p:cNvSpPr txBox="1"/>
          <p:nvPr/>
        </p:nvSpPr>
        <p:spPr>
          <a:xfrm>
            <a:off x="1028700" y="2331019"/>
            <a:ext cx="252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</a:rPr>
              <a:t>Recommendation Engine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456B9-A215-EF27-826E-8847B2FC6D21}"/>
              </a:ext>
            </a:extLst>
          </p:cNvPr>
          <p:cNvSpPr txBox="1"/>
          <p:nvPr/>
        </p:nvSpPr>
        <p:spPr>
          <a:xfrm>
            <a:off x="5820794" y="2340517"/>
            <a:ext cx="252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fkGroteskNeue"/>
              </a:rPr>
              <a:t>OCR and Image Processing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A21BA-2C14-F3BA-C79C-84F33D708DC6}"/>
              </a:ext>
            </a:extLst>
          </p:cNvPr>
          <p:cNvSpPr txBox="1"/>
          <p:nvPr/>
        </p:nvSpPr>
        <p:spPr>
          <a:xfrm>
            <a:off x="1592118" y="5099459"/>
            <a:ext cx="141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fkGroteskNeue"/>
              </a:rPr>
              <a:t>AI-Driven Question Answering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BB67D-46DF-057D-B8B4-E4A3EEED5C05}"/>
              </a:ext>
            </a:extLst>
          </p:cNvPr>
          <p:cNvSpPr txBox="1"/>
          <p:nvPr/>
        </p:nvSpPr>
        <p:spPr>
          <a:xfrm>
            <a:off x="6373240" y="5099459"/>
            <a:ext cx="141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fkGroteskNeue"/>
              </a:rPr>
              <a:t>AI-Powered Study Plan Generator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241EE-F2D5-0424-7DEC-E726F8DEFAF5}"/>
              </a:ext>
            </a:extLst>
          </p:cNvPr>
          <p:cNvSpPr txBox="1"/>
          <p:nvPr/>
        </p:nvSpPr>
        <p:spPr>
          <a:xfrm>
            <a:off x="1039667" y="5906050"/>
            <a:ext cx="252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effectLst/>
                <a:latin typeface="fkGroteskNeue"/>
              </a:rPr>
              <a:t>Enhances user interaction</a:t>
            </a:r>
            <a:endParaRPr lang="en-US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02ACA-875F-A898-8B6C-6663E483E2C2}"/>
              </a:ext>
            </a:extLst>
          </p:cNvPr>
          <p:cNvSpPr txBox="1"/>
          <p:nvPr/>
        </p:nvSpPr>
        <p:spPr>
          <a:xfrm>
            <a:off x="5820791" y="2860299"/>
            <a:ext cx="252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effectLst/>
                <a:latin typeface="fkGroteskNeue"/>
              </a:rPr>
              <a:t> Tesseract and custom CNN models</a:t>
            </a:r>
            <a:endParaRPr 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981AB-6A78-57A0-961A-C7D075FC644B}"/>
              </a:ext>
            </a:extLst>
          </p:cNvPr>
          <p:cNvSpPr txBox="1"/>
          <p:nvPr/>
        </p:nvSpPr>
        <p:spPr>
          <a:xfrm>
            <a:off x="5820789" y="5906049"/>
            <a:ext cx="252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effectLst/>
                <a:latin typeface="fkGroteskNeue"/>
              </a:rPr>
              <a:t>Provides personalized study plans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BAC758-3130-DFAC-D659-340F1696EF45}"/>
              </a:ext>
            </a:extLst>
          </p:cNvPr>
          <p:cNvSpPr txBox="1"/>
          <p:nvPr/>
        </p:nvSpPr>
        <p:spPr>
          <a:xfrm>
            <a:off x="905877" y="2860299"/>
            <a:ext cx="2653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effectLst/>
                <a:latin typeface="fkGroteskNeue"/>
              </a:rPr>
              <a:t> Uses user profiling, hybrid matching algorithms, contextual data</a:t>
            </a:r>
            <a:endParaRPr lang="en-US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F6C15C-608A-CC88-0A1C-554ED2D139A7}"/>
              </a:ext>
            </a:extLst>
          </p:cNvPr>
          <p:cNvCxnSpPr>
            <a:cxnSpLocks/>
          </p:cNvCxnSpPr>
          <p:nvPr/>
        </p:nvCxnSpPr>
        <p:spPr>
          <a:xfrm flipH="1" flipV="1">
            <a:off x="3548743" y="2177143"/>
            <a:ext cx="765504" cy="683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3316F8-79E5-CE78-FD20-52922AD9FACA}"/>
              </a:ext>
            </a:extLst>
          </p:cNvPr>
          <p:cNvCxnSpPr>
            <a:cxnSpLocks/>
          </p:cNvCxnSpPr>
          <p:nvPr/>
        </p:nvCxnSpPr>
        <p:spPr>
          <a:xfrm flipV="1">
            <a:off x="5164982" y="2177143"/>
            <a:ext cx="742949" cy="683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4EB6F0-6A0C-7087-5FD2-D991D95E61DF}"/>
              </a:ext>
            </a:extLst>
          </p:cNvPr>
          <p:cNvCxnSpPr>
            <a:cxnSpLocks/>
          </p:cNvCxnSpPr>
          <p:nvPr/>
        </p:nvCxnSpPr>
        <p:spPr>
          <a:xfrm flipH="1">
            <a:off x="3559710" y="5250220"/>
            <a:ext cx="719832" cy="655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B3B740-73B0-DC9E-D16C-25F4059E45E9}"/>
              </a:ext>
            </a:extLst>
          </p:cNvPr>
          <p:cNvCxnSpPr>
            <a:cxnSpLocks/>
          </p:cNvCxnSpPr>
          <p:nvPr/>
        </p:nvCxnSpPr>
        <p:spPr>
          <a:xfrm>
            <a:off x="5207361" y="5250220"/>
            <a:ext cx="700570" cy="6558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BB3980A-23FA-0953-38E6-B1E0BEF59E20}"/>
              </a:ext>
            </a:extLst>
          </p:cNvPr>
          <p:cNvSpPr txBox="1"/>
          <p:nvPr/>
        </p:nvSpPr>
        <p:spPr>
          <a:xfrm>
            <a:off x="3955135" y="2177142"/>
            <a:ext cx="152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Technology Highlights</a:t>
            </a:r>
          </a:p>
        </p:txBody>
      </p:sp>
    </p:spTree>
    <p:extLst>
      <p:ext uri="{BB962C8B-B14F-4D97-AF65-F5344CB8AC3E}">
        <p14:creationId xmlns:p14="http://schemas.microsoft.com/office/powerpoint/2010/main" val="106998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27FDF-0082-94AE-2505-AC4DA9F4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17DCCB-403B-761F-ED6C-0912A9DB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sp>
        <p:nvSpPr>
          <p:cNvPr id="9" name="AutoShape 14" descr="Lesson Plan Generator-Free AI-Powered Lesson Plan Generator for Teachers">
            <a:extLst>
              <a:ext uri="{FF2B5EF4-FFF2-40B4-BE49-F238E27FC236}">
                <a16:creationId xmlns:a16="http://schemas.microsoft.com/office/drawing/2014/main" id="{C8FADFA1-A53D-C849-8EB9-6CE5EA481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733968"/>
            <a:ext cx="104019" cy="1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30F46-743C-A740-BAEC-885C110FA74A}"/>
              </a:ext>
            </a:extLst>
          </p:cNvPr>
          <p:cNvSpPr txBox="1"/>
          <p:nvPr/>
        </p:nvSpPr>
        <p:spPr>
          <a:xfrm>
            <a:off x="339097" y="2985234"/>
            <a:ext cx="25200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Modular and Microservices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9221FE-4476-5FE1-6410-61C840408A56}"/>
              </a:ext>
            </a:extLst>
          </p:cNvPr>
          <p:cNvSpPr txBox="1"/>
          <p:nvPr/>
        </p:nvSpPr>
        <p:spPr>
          <a:xfrm>
            <a:off x="2414136" y="3025803"/>
            <a:ext cx="252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Cloud-Native 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D5F4-28A2-1478-F7CC-68E99B9933ED}"/>
              </a:ext>
            </a:extLst>
          </p:cNvPr>
          <p:cNvSpPr txBox="1"/>
          <p:nvPr/>
        </p:nvSpPr>
        <p:spPr>
          <a:xfrm>
            <a:off x="5047168" y="2985234"/>
            <a:ext cx="141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 Security and Compliance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E129E-6745-1549-4BE2-135E0292D15A}"/>
              </a:ext>
            </a:extLst>
          </p:cNvPr>
          <p:cNvSpPr txBox="1"/>
          <p:nvPr/>
        </p:nvSpPr>
        <p:spPr>
          <a:xfrm>
            <a:off x="7009218" y="3025803"/>
            <a:ext cx="1562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Robust API Management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143DA-5A1A-C7DB-D537-2B05C8453495}"/>
              </a:ext>
            </a:extLst>
          </p:cNvPr>
          <p:cNvSpPr txBox="1"/>
          <p:nvPr/>
        </p:nvSpPr>
        <p:spPr>
          <a:xfrm>
            <a:off x="615261" y="4005160"/>
            <a:ext cx="1967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Simplifies maintenance and updates, separately scale individual components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479AB7-FD47-32EF-C513-FF590AC76BA9}"/>
              </a:ext>
            </a:extLst>
          </p:cNvPr>
          <p:cNvCxnSpPr>
            <a:cxnSpLocks/>
            <a:stCxn id="2050" idx="2"/>
            <a:endCxn id="14" idx="0"/>
          </p:cNvCxnSpPr>
          <p:nvPr/>
        </p:nvCxnSpPr>
        <p:spPr>
          <a:xfrm flipH="1">
            <a:off x="1599119" y="2395579"/>
            <a:ext cx="3076899" cy="58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AB1E0D1-F937-77B0-F036-FC5C08721FB6}"/>
              </a:ext>
            </a:extLst>
          </p:cNvPr>
          <p:cNvSpPr txBox="1"/>
          <p:nvPr/>
        </p:nvSpPr>
        <p:spPr>
          <a:xfrm>
            <a:off x="1933389" y="842998"/>
            <a:ext cx="5485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Integration, Scalability, and Security</a:t>
            </a:r>
          </a:p>
        </p:txBody>
      </p:sp>
      <p:pic>
        <p:nvPicPr>
          <p:cNvPr id="2050" name="Picture 2" descr="13+ Thousand Security Integration Icon Royalty-Free Images, Stock Photos &amp;  Pictures | Shutterstock">
            <a:extLst>
              <a:ext uri="{FF2B5EF4-FFF2-40B4-BE49-F238E27FC236}">
                <a16:creationId xmlns:a16="http://schemas.microsoft.com/office/drawing/2014/main" id="{28D48B9A-BE99-5409-D068-945D70AEA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23060" r="9026" b="24287"/>
          <a:stretch/>
        </p:blipFill>
        <p:spPr bwMode="auto">
          <a:xfrm>
            <a:off x="2719947" y="1497122"/>
            <a:ext cx="3912142" cy="89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CE1F5-74C1-A114-99F2-63FD51989905}"/>
              </a:ext>
            </a:extLst>
          </p:cNvPr>
          <p:cNvSpPr txBox="1"/>
          <p:nvPr/>
        </p:nvSpPr>
        <p:spPr>
          <a:xfrm>
            <a:off x="2908117" y="4005160"/>
            <a:ext cx="16365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High availability, auto-scaling, and disaster recovery capabilities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63F86-6789-AEC8-1CBD-8382F8BE0C90}"/>
              </a:ext>
            </a:extLst>
          </p:cNvPr>
          <p:cNvSpPr txBox="1"/>
          <p:nvPr/>
        </p:nvSpPr>
        <p:spPr>
          <a:xfrm>
            <a:off x="4821189" y="4005160"/>
            <a:ext cx="1867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Industry-standard security protocols, End-to-end encryption, secure authentication mechanisms, 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2432B-EF86-6AC6-A061-81381F3A2705}"/>
              </a:ext>
            </a:extLst>
          </p:cNvPr>
          <p:cNvSpPr txBox="1"/>
          <p:nvPr/>
        </p:nvSpPr>
        <p:spPr>
          <a:xfrm>
            <a:off x="7009218" y="4005160"/>
            <a:ext cx="1636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Ensures secure and efficient communication between microservices, third party systems and mobile/web interfaces.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B655D-4F80-B4E8-E2EF-E5ED494804F5}"/>
              </a:ext>
            </a:extLst>
          </p:cNvPr>
          <p:cNvCxnSpPr>
            <a:cxnSpLocks/>
            <a:stCxn id="2050" idx="2"/>
            <a:endCxn id="15" idx="0"/>
          </p:cNvCxnSpPr>
          <p:nvPr/>
        </p:nvCxnSpPr>
        <p:spPr>
          <a:xfrm flipH="1">
            <a:off x="3674158" y="2395579"/>
            <a:ext cx="1001860" cy="630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1C8E56-D54D-48A1-7FE9-D17A361066B8}"/>
              </a:ext>
            </a:extLst>
          </p:cNvPr>
          <p:cNvCxnSpPr>
            <a:cxnSpLocks/>
            <a:stCxn id="2050" idx="2"/>
            <a:endCxn id="17" idx="0"/>
          </p:cNvCxnSpPr>
          <p:nvPr/>
        </p:nvCxnSpPr>
        <p:spPr>
          <a:xfrm>
            <a:off x="4676018" y="2395579"/>
            <a:ext cx="1078722" cy="58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39F65A-A75D-6E76-E063-D5D1F52B93EB}"/>
              </a:ext>
            </a:extLst>
          </p:cNvPr>
          <p:cNvCxnSpPr>
            <a:cxnSpLocks/>
            <a:stCxn id="2050" idx="2"/>
            <a:endCxn id="18" idx="0"/>
          </p:cNvCxnSpPr>
          <p:nvPr/>
        </p:nvCxnSpPr>
        <p:spPr>
          <a:xfrm>
            <a:off x="4676018" y="2395579"/>
            <a:ext cx="3114423" cy="630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56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0321AA-A875-8FBC-79F8-4DE61761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8402B6-AD56-0AE7-865F-C5E08DEE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68" y="182380"/>
            <a:ext cx="5910263" cy="7292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 (Body)"/>
                <a:ea typeface="Yu Gothic UI Semibold" panose="020B0700000000000000" pitchFamily="34" charset="-128"/>
              </a:rPr>
              <a:t>IV. INDUSTRY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44894-43C4-36A3-4350-6E931E42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A67954-AE66-C83E-5FD6-02B505369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92750"/>
              </p:ext>
            </p:extLst>
          </p:nvPr>
        </p:nvGraphicFramePr>
        <p:xfrm>
          <a:off x="620486" y="1388319"/>
          <a:ext cx="7756073" cy="469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901770E6-C0F0-B746-FCC1-6D67F2299017}"/>
              </a:ext>
            </a:extLst>
          </p:cNvPr>
          <p:cNvSpPr/>
          <p:nvPr/>
        </p:nvSpPr>
        <p:spPr>
          <a:xfrm>
            <a:off x="3522890" y="2928259"/>
            <a:ext cx="1951263" cy="1920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effectLst/>
              </a:rPr>
              <a:t>Porter's Five Forces Model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4FA304-84C9-A5D2-6B27-80CEA7BCB61C}"/>
              </a:ext>
            </a:extLst>
          </p:cNvPr>
          <p:cNvSpPr/>
          <p:nvPr/>
        </p:nvSpPr>
        <p:spPr>
          <a:xfrm>
            <a:off x="5332298" y="1086392"/>
            <a:ext cx="2046856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chemeClr val="tx1"/>
                </a:solidFill>
                <a:effectLst/>
              </a:rPr>
              <a:t>Medium</a:t>
            </a:r>
            <a:r>
              <a:rPr lang="en-US" sz="1500" b="0" i="0" dirty="0">
                <a:solidFill>
                  <a:schemeClr val="tx1"/>
                </a:solidFill>
                <a:effectLst/>
              </a:rPr>
              <a:t> due to barriers like brand recognition and AI development costs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ED9DD1-E65D-3862-6AC0-AC2525F1F005}"/>
              </a:ext>
            </a:extLst>
          </p:cNvPr>
          <p:cNvSpPr/>
          <p:nvPr/>
        </p:nvSpPr>
        <p:spPr>
          <a:xfrm>
            <a:off x="6574629" y="3888434"/>
            <a:ext cx="2193813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0" i="0" dirty="0">
                <a:solidFill>
                  <a:schemeClr val="tx1"/>
                </a:solidFill>
                <a:effectLst/>
              </a:rPr>
              <a:t> </a:t>
            </a:r>
            <a:r>
              <a:rPr lang="en-US" sz="1500" b="1" i="0" dirty="0">
                <a:solidFill>
                  <a:schemeClr val="tx1"/>
                </a:solidFill>
                <a:effectLst/>
              </a:rPr>
              <a:t>Medium</a:t>
            </a:r>
            <a:r>
              <a:rPr lang="en-US" sz="1500" b="0" i="0" dirty="0">
                <a:solidFill>
                  <a:schemeClr val="tx1"/>
                </a:solidFill>
                <a:effectLst/>
              </a:rPr>
              <a:t>, skilled tutors are limited, giving them negotiations</a:t>
            </a:r>
          </a:p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BE202-FF08-46F6-96A4-49B0FE25F15B}"/>
              </a:ext>
            </a:extLst>
          </p:cNvPr>
          <p:cNvSpPr/>
          <p:nvPr/>
        </p:nvSpPr>
        <p:spPr>
          <a:xfrm>
            <a:off x="6574630" y="5761220"/>
            <a:ext cx="219381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chemeClr val="tx1"/>
                </a:solidFill>
                <a:effectLst/>
              </a:rPr>
              <a:t>High</a:t>
            </a:r>
            <a:r>
              <a:rPr lang="en-US" sz="1500" b="0" i="0" dirty="0">
                <a:solidFill>
                  <a:schemeClr val="tx1"/>
                </a:solidFill>
                <a:effectLst/>
              </a:rPr>
              <a:t> due to numerous alternatives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D1E1250-D7BD-F225-252B-16406CB50577}"/>
              </a:ext>
            </a:extLst>
          </p:cNvPr>
          <p:cNvSpPr/>
          <p:nvPr/>
        </p:nvSpPr>
        <p:spPr>
          <a:xfrm>
            <a:off x="375557" y="5742126"/>
            <a:ext cx="2046856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chemeClr val="tx1"/>
                </a:solidFill>
                <a:effectLst/>
              </a:rPr>
              <a:t>High</a:t>
            </a:r>
            <a:r>
              <a:rPr lang="en-US" sz="1500" b="0" i="0" dirty="0">
                <a:solidFill>
                  <a:schemeClr val="tx1"/>
                </a:solidFill>
                <a:effectLst/>
              </a:rPr>
              <a:t>, with other online platforms and traditional tutoring services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C95214E-7D94-E244-497F-115E46E5B822}"/>
              </a:ext>
            </a:extLst>
          </p:cNvPr>
          <p:cNvSpPr/>
          <p:nvPr/>
        </p:nvSpPr>
        <p:spPr>
          <a:xfrm>
            <a:off x="375557" y="3888434"/>
            <a:ext cx="2046856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0" dirty="0">
                <a:solidFill>
                  <a:schemeClr val="tx1"/>
                </a:solidFill>
                <a:effectLst/>
              </a:rPr>
              <a:t>High</a:t>
            </a:r>
            <a:r>
              <a:rPr lang="en-US" sz="1500" b="0" i="0" dirty="0">
                <a:solidFill>
                  <a:schemeClr val="tx1"/>
                </a:solidFill>
                <a:effectLst/>
              </a:rPr>
              <a:t> due to existing strong competitors</a:t>
            </a: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9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93200-5656-941C-CEEC-63CC57BCC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5C4EC0-B21A-72FD-89D3-6A9F3F2E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2016F8-778E-9696-CCE5-C5EF4E3ADB9F}"/>
              </a:ext>
            </a:extLst>
          </p:cNvPr>
          <p:cNvSpPr txBox="1"/>
          <p:nvPr/>
        </p:nvSpPr>
        <p:spPr>
          <a:xfrm>
            <a:off x="1233394" y="285397"/>
            <a:ext cx="6677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fkGroteskNeue"/>
              </a:rPr>
              <a:t>Trends and Growth in the Tutoring Industry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1A51564-F9F0-2D65-643A-8CA027678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73868"/>
              </p:ext>
            </p:extLst>
          </p:nvPr>
        </p:nvGraphicFramePr>
        <p:xfrm>
          <a:off x="1524000" y="955221"/>
          <a:ext cx="6096000" cy="5617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6106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CF843-CF73-3C6B-6FCF-61C40778F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715063-3215-8005-BF11-ABF148CA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68" y="464093"/>
            <a:ext cx="5910263" cy="72925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 (Body)"/>
                <a:ea typeface="Yu Gothic UI Semibold" panose="020B0700000000000000" pitchFamily="34" charset="-128"/>
              </a:rPr>
              <a:t>V. MARKET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E9643-D6C4-F45C-A694-CB42AD36F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9562ECB-B954-F8D0-9755-F41010240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882612"/>
              </p:ext>
            </p:extLst>
          </p:nvPr>
        </p:nvGraphicFramePr>
        <p:xfrm>
          <a:off x="348343" y="1431472"/>
          <a:ext cx="8447314" cy="3995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0128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28850" y="323038"/>
            <a:ext cx="4686300" cy="72925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 (Body)"/>
                <a:ea typeface="Yu Gothic UI Semibold" panose="020B0700000000000000" pitchFamily="34" charset="-128"/>
              </a:rPr>
              <a:t>VI. TARGET MARKET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82835" y="1849614"/>
            <a:ext cx="8378329" cy="129485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As long as individuals are eager to learn and have access to the Internet, they are our potential customers and can effectively utilize our application to further enhance their skills.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4B155-0A87-B43D-BBF4-AC0064163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1BBF5E7D-0DDF-45B9-CCA0-52A6D36654D8}"/>
              </a:ext>
            </a:extLst>
          </p:cNvPr>
          <p:cNvSpPr txBox="1">
            <a:spLocks/>
          </p:cNvSpPr>
          <p:nvPr/>
        </p:nvSpPr>
        <p:spPr>
          <a:xfrm>
            <a:off x="0" y="1126810"/>
            <a:ext cx="2575133" cy="551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 (Body)"/>
              </a:rPr>
              <a:t>6.1 Market</a:t>
            </a:r>
          </a:p>
        </p:txBody>
      </p:sp>
    </p:spTree>
    <p:extLst>
      <p:ext uri="{BB962C8B-B14F-4D97-AF65-F5344CB8AC3E}">
        <p14:creationId xmlns:p14="http://schemas.microsoft.com/office/powerpoint/2010/main" val="317732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8CD6F-6ED2-FD38-2E82-DAFE94EA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D12A9-A752-E199-1C58-649E0791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DE54D84-AF8D-953F-F173-9E450087E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3420"/>
              </p:ext>
            </p:extLst>
          </p:nvPr>
        </p:nvGraphicFramePr>
        <p:xfrm>
          <a:off x="224790" y="1716496"/>
          <a:ext cx="8694420" cy="38785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2371">
                  <a:extLst>
                    <a:ext uri="{9D8B030D-6E8A-4147-A177-3AD203B41FA5}">
                      <a16:colId xmlns:a16="http://schemas.microsoft.com/office/drawing/2014/main" val="3375501917"/>
                    </a:ext>
                  </a:extLst>
                </a:gridCol>
                <a:gridCol w="2440256">
                  <a:extLst>
                    <a:ext uri="{9D8B030D-6E8A-4147-A177-3AD203B41FA5}">
                      <a16:colId xmlns:a16="http://schemas.microsoft.com/office/drawing/2014/main" val="1721144340"/>
                    </a:ext>
                  </a:extLst>
                </a:gridCol>
                <a:gridCol w="2419532">
                  <a:extLst>
                    <a:ext uri="{9D8B030D-6E8A-4147-A177-3AD203B41FA5}">
                      <a16:colId xmlns:a16="http://schemas.microsoft.com/office/drawing/2014/main" val="3894515770"/>
                    </a:ext>
                  </a:extLst>
                </a:gridCol>
                <a:gridCol w="2282261">
                  <a:extLst>
                    <a:ext uri="{9D8B030D-6E8A-4147-A177-3AD203B41FA5}">
                      <a16:colId xmlns:a16="http://schemas.microsoft.com/office/drawing/2014/main" val="67095832"/>
                    </a:ext>
                  </a:extLst>
                </a:gridCol>
              </a:tblGrid>
              <a:tr h="7757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Demographics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Psychographics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86173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Students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ages, levels of educations, and fields of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Struggled to comprehend a concept, interested in self-development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Comprehensive course, step by step tutorial, one on one class,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850818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 Seekers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Newly graduated, unemployed, changing workplace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Seeking for career opportunities, a </a:t>
                      </a:r>
                      <a:r>
                        <a:rPr lang="en-US" sz="135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work-life balance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Courses on soft skills, writing resume, interview preparation,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308785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Working Professionals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Professionals from all industries, with different levels of 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Aiming to improve skills, seeking career - payroll advancement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Certificated course, flexible schedule, microlearning,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089852"/>
                  </a:ext>
                </a:extLst>
              </a:tr>
              <a:tr h="77571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Retirees &amp; Hobbyists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Those who have free time and want to learn new things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Interested in personal enrichment, hobby, or lifelong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Courses like art and craft, teaching language, computer skills,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891370"/>
                  </a:ext>
                </a:extLst>
              </a:tr>
            </a:tbl>
          </a:graphicData>
        </a:graphic>
      </p:graphicFrame>
      <p:sp>
        <p:nvSpPr>
          <p:cNvPr id="3" name="Title 8">
            <a:extLst>
              <a:ext uri="{FF2B5EF4-FFF2-40B4-BE49-F238E27FC236}">
                <a16:creationId xmlns:a16="http://schemas.microsoft.com/office/drawing/2014/main" id="{C9B07F70-D05B-1C10-1905-C22CE2B3ABA3}"/>
              </a:ext>
            </a:extLst>
          </p:cNvPr>
          <p:cNvSpPr txBox="1">
            <a:spLocks/>
          </p:cNvSpPr>
          <p:nvPr/>
        </p:nvSpPr>
        <p:spPr>
          <a:xfrm>
            <a:off x="2505074" y="987316"/>
            <a:ext cx="4409603" cy="551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alibri (Body)"/>
              </a:rPr>
              <a:t>6.2 Customer Segments</a:t>
            </a:r>
          </a:p>
        </p:txBody>
      </p:sp>
    </p:spTree>
    <p:extLst>
      <p:ext uri="{BB962C8B-B14F-4D97-AF65-F5344CB8AC3E}">
        <p14:creationId xmlns:p14="http://schemas.microsoft.com/office/powerpoint/2010/main" val="354623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8CD6F-6ED2-FD38-2E82-DAFE94EA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D12A9-A752-E199-1C58-649E0791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C68E6-C8B5-1A4E-AD09-2A25A1152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938561"/>
            <a:ext cx="7482469" cy="52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3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8CD6F-6ED2-FD38-2E82-DAFE94EA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D12A9-A752-E199-1C58-649E0791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EC68A-E396-B44C-B408-898E6C4F8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0" y="931127"/>
            <a:ext cx="7292898" cy="50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4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F93F6F-CD08-8DD2-062A-4845A05D297F}"/>
              </a:ext>
            </a:extLst>
          </p:cNvPr>
          <p:cNvSpPr txBox="1"/>
          <p:nvPr/>
        </p:nvSpPr>
        <p:spPr>
          <a:xfrm>
            <a:off x="419876" y="1444067"/>
            <a:ext cx="8304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Study Buddy</a:t>
            </a:r>
            <a:r>
              <a:rPr lang="en-US" sz="2400" dirty="0"/>
              <a:t> is an AI-integrated tutoring platform that matches students with private tutors efficiently. Target users include students, professionals, and parents — especially Gen Z, who value flexibility and tech-driven learning.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E292B21-9E93-90B4-B221-12EEB89C053B}"/>
              </a:ext>
            </a:extLst>
          </p:cNvPr>
          <p:cNvSpPr txBox="1">
            <a:spLocks/>
          </p:cNvSpPr>
          <p:nvPr/>
        </p:nvSpPr>
        <p:spPr>
          <a:xfrm>
            <a:off x="419876" y="858417"/>
            <a:ext cx="6116547" cy="9981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(Body)"/>
              </a:rPr>
              <a:t>I.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7220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8CD6F-6ED2-FD38-2E82-DAFE94EA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D12A9-A752-E199-1C58-649E0791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CF0FC-DF20-B441-9E34-9C9156B8E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55221"/>
            <a:ext cx="7315200" cy="48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28700" y="1359761"/>
            <a:ext cx="2575133" cy="55121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libri (Body)"/>
              </a:rPr>
              <a:t>7.1 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D3E74-DBEA-D3EC-2992-7D490E091DF2}"/>
              </a:ext>
            </a:extLst>
          </p:cNvPr>
          <p:cNvSpPr txBox="1"/>
          <p:nvPr/>
        </p:nvSpPr>
        <p:spPr>
          <a:xfrm>
            <a:off x="2045898" y="251541"/>
            <a:ext cx="588644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atin typeface="Calibri (Body)"/>
                <a:ea typeface="Yu Gothic UI Semibold" panose="020B0700000000000000" pitchFamily="34" charset="-128"/>
                <a:cs typeface="+mj-cs"/>
              </a:rPr>
              <a:t>VII. Sales and  Marketing</a:t>
            </a:r>
            <a:endParaRPr lang="en-GB" sz="3600" b="1" dirty="0">
              <a:latin typeface="Calibri (Body)"/>
              <a:ea typeface="Yu Gothic UI Semibold" panose="020B0700000000000000" pitchFamily="34" charset="-128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360A7-1EFD-24A3-B719-9C19C40A5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945" y="1309175"/>
            <a:ext cx="2100402" cy="470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FE26C-1B84-48F3-0EAC-B3AFC162F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40" y="1309175"/>
            <a:ext cx="2100402" cy="4707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9834B1-C05F-8C8D-99EC-0B1D4C6E916F}"/>
              </a:ext>
            </a:extLst>
          </p:cNvPr>
          <p:cNvSpPr txBox="1"/>
          <p:nvPr/>
        </p:nvSpPr>
        <p:spPr>
          <a:xfrm>
            <a:off x="197757" y="4689335"/>
            <a:ext cx="4138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fkGroteskNeue"/>
              </a:rPr>
              <a:t> </a:t>
            </a:r>
            <a:r>
              <a:rPr lang="en-GB" b="1" dirty="0">
                <a:latin typeface="fkGroteskNeue"/>
              </a:rPr>
              <a:t>Key Features: </a:t>
            </a:r>
            <a:r>
              <a:rPr lang="en-GB" dirty="0">
                <a:latin typeface="fkGroteskNeue"/>
              </a:rPr>
              <a:t>Easy navigation, accessible design, and comprehensive educational resources</a:t>
            </a:r>
            <a:endParaRPr lang="en-US" dirty="0">
              <a:latin typeface="fkGrotesk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B5026-D69E-4BE7-600B-7422D9755E6C}"/>
              </a:ext>
            </a:extLst>
          </p:cNvPr>
          <p:cNvSpPr txBox="1"/>
          <p:nvPr/>
        </p:nvSpPr>
        <p:spPr>
          <a:xfrm>
            <a:off x="806048" y="3366217"/>
            <a:ext cx="376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fkGroteskNeue"/>
              </a:rPr>
              <a:t> </a:t>
            </a:r>
            <a:r>
              <a:rPr lang="en-GB" b="1" dirty="0">
                <a:latin typeface="fkGroteskNeue"/>
              </a:rPr>
              <a:t>Our Goals: </a:t>
            </a:r>
            <a:r>
              <a:rPr lang="en-GB" dirty="0">
                <a:latin typeface="fkGroteskNeue"/>
              </a:rPr>
              <a:t>t</a:t>
            </a:r>
            <a:r>
              <a:rPr lang="en-GB" b="0" i="0" dirty="0">
                <a:effectLst/>
                <a:latin typeface="fkGroteskNeue"/>
              </a:rPr>
              <a:t>o provide a simple, intuitive, and </a:t>
            </a:r>
            <a:r>
              <a:rPr lang="en-GB" dirty="0">
                <a:latin typeface="fkGroteskNeue"/>
              </a:rPr>
              <a:t>user-friendly</a:t>
            </a:r>
            <a:r>
              <a:rPr lang="en-GB" b="0" i="0" dirty="0">
                <a:effectLst/>
                <a:latin typeface="fkGroteskNeue"/>
              </a:rPr>
              <a:t> application for </a:t>
            </a:r>
            <a:r>
              <a:rPr lang="en-GB" dirty="0">
                <a:latin typeface="fkGroteskNeue"/>
              </a:rPr>
              <a:t>everyone</a:t>
            </a:r>
            <a:r>
              <a:rPr lang="en-GB" b="0" i="0" dirty="0">
                <a:effectLst/>
                <a:latin typeface="fkGroteskNeue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D0B11-537F-7B24-09FC-03390A04B13C}"/>
              </a:ext>
            </a:extLst>
          </p:cNvPr>
          <p:cNvSpPr txBox="1"/>
          <p:nvPr/>
        </p:nvSpPr>
        <p:spPr>
          <a:xfrm>
            <a:off x="197757" y="2035157"/>
            <a:ext cx="369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Target Audience: </a:t>
            </a:r>
            <a:r>
              <a:rPr lang="en-GB" dirty="0"/>
              <a:t>learners of all ages seeking academic support, career advancement, or hobby </a:t>
            </a:r>
            <a:r>
              <a:rPr lang="en-GB" dirty="0" err="1"/>
              <a:t>fulfillment</a:t>
            </a:r>
            <a:r>
              <a:rPr lang="en-GB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4C725D-7D43-FCAD-86EA-16D9B8061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76877" y="238143"/>
            <a:ext cx="3597958" cy="86687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 (Body)"/>
              </a:rPr>
              <a:t>7.2 Sales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02C5C-502D-2909-68F3-6B9ADBCE2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928595A-5CE5-30C0-38BA-D4EC7F3E9FFA}"/>
              </a:ext>
            </a:extLst>
          </p:cNvPr>
          <p:cNvSpPr txBox="1">
            <a:spLocks/>
          </p:cNvSpPr>
          <p:nvPr/>
        </p:nvSpPr>
        <p:spPr>
          <a:xfrm>
            <a:off x="2025348" y="1303356"/>
            <a:ext cx="5901016" cy="207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Sales Model</a:t>
            </a:r>
          </a:p>
          <a:p>
            <a:pPr lvl="1"/>
            <a:r>
              <a:rPr lang="en-US" b="1" dirty="0"/>
              <a:t>Trial:</a:t>
            </a:r>
            <a:r>
              <a:rPr lang="en-US" dirty="0"/>
              <a:t> a freemium account with limited access</a:t>
            </a:r>
          </a:p>
          <a:p>
            <a:pPr lvl="1"/>
            <a:r>
              <a:rPr lang="en-US" b="1" dirty="0"/>
              <a:t>Subscription: </a:t>
            </a:r>
            <a:r>
              <a:rPr lang="en-US" dirty="0"/>
              <a:t>either buy course individually or monthly-yearly payment for full access of the AI Solving Assistant</a:t>
            </a:r>
          </a:p>
          <a:p>
            <a:pPr lvl="1"/>
            <a:r>
              <a:rPr lang="en-US" b="1" dirty="0"/>
              <a:t>Corporate: </a:t>
            </a:r>
            <a:r>
              <a:rPr lang="en-US" dirty="0"/>
              <a:t>bulk purchases with chosen courses for a discounted price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E2A07688-E2F1-388E-F558-6C8FD6EE13C7}"/>
              </a:ext>
            </a:extLst>
          </p:cNvPr>
          <p:cNvSpPr txBox="1">
            <a:spLocks/>
          </p:cNvSpPr>
          <p:nvPr/>
        </p:nvSpPr>
        <p:spPr>
          <a:xfrm>
            <a:off x="1417835" y="3305594"/>
            <a:ext cx="6000107" cy="2957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10000"/>
              </a:lnSpc>
            </a:pPr>
            <a:r>
              <a:rPr lang="en-US" sz="2400" b="1" dirty="0"/>
              <a:t>Special Offer </a:t>
            </a:r>
            <a:r>
              <a:rPr lang="en-US" sz="2400" b="1" dirty="0" err="1"/>
              <a:t>Programme</a:t>
            </a:r>
            <a:endParaRPr lang="en-US" sz="2400" b="1" dirty="0"/>
          </a:p>
          <a:p>
            <a:pPr>
              <a:lnSpc>
                <a:spcPct val="110000"/>
              </a:lnSpc>
            </a:pPr>
            <a:r>
              <a:rPr lang="en-US" b="1" dirty="0"/>
              <a:t>Coupon Codes: </a:t>
            </a:r>
            <a:r>
              <a:rPr lang="en-US" dirty="0"/>
              <a:t>offer coupons during promotions or festive seasons, such as Black Friday</a:t>
            </a:r>
            <a:endParaRPr lang="en-US" b="1" dirty="0"/>
          </a:p>
          <a:p>
            <a:r>
              <a:rPr lang="en-US" b="1" dirty="0"/>
              <a:t>Students Discounts: </a:t>
            </a:r>
            <a:r>
              <a:rPr lang="en-US" dirty="0"/>
              <a:t>more affordable and encouraging learning</a:t>
            </a:r>
            <a:endParaRPr lang="en-US" b="1" dirty="0"/>
          </a:p>
          <a:p>
            <a:r>
              <a:rPr lang="en-US" b="1" dirty="0"/>
              <a:t>Group Plans:</a:t>
            </a:r>
            <a:r>
              <a:rPr lang="en-US" dirty="0"/>
              <a:t> offering</a:t>
            </a:r>
            <a:r>
              <a:rPr lang="en-US" b="1" dirty="0"/>
              <a:t> </a:t>
            </a:r>
            <a:r>
              <a:rPr lang="en-US" dirty="0"/>
              <a:t>discount when registers as a group of 4 or more </a:t>
            </a:r>
            <a:endParaRPr lang="en-US" b="1" dirty="0"/>
          </a:p>
          <a:p>
            <a:r>
              <a:rPr lang="en-US" b="1" dirty="0"/>
              <a:t>Loyalty </a:t>
            </a:r>
            <a:r>
              <a:rPr lang="en-US" b="1" dirty="0" err="1"/>
              <a:t>Programme</a:t>
            </a:r>
            <a:r>
              <a:rPr lang="en-US" b="1" dirty="0"/>
              <a:t>: </a:t>
            </a:r>
            <a:r>
              <a:rPr lang="en-US" dirty="0"/>
              <a:t>special sales for long-term subscribers and frequent buyers</a:t>
            </a:r>
            <a:endParaRPr lang="en-US" b="1" dirty="0"/>
          </a:p>
          <a:p>
            <a:r>
              <a:rPr lang="en-US" b="1" dirty="0"/>
              <a:t>Referral Bonuses:</a:t>
            </a:r>
            <a:r>
              <a:rPr lang="en-US" dirty="0"/>
              <a:t> tempting discounts for user who refer new customers to the platform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5363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F23FB-28E2-49B4-E26A-5068AF39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6ADF51-6D1D-42B1-4672-9D783449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006" y="324716"/>
            <a:ext cx="4238558" cy="55121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Calibri (Body)"/>
              </a:rPr>
              <a:t>7.3 Marketing Strategy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22B65-64D3-3617-967C-EC1F7D71C548}"/>
              </a:ext>
            </a:extLst>
          </p:cNvPr>
          <p:cNvSpPr txBox="1"/>
          <p:nvPr/>
        </p:nvSpPr>
        <p:spPr>
          <a:xfrm>
            <a:off x="620486" y="4648191"/>
            <a:ext cx="332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fkGroteskNeue"/>
              </a:rPr>
              <a:t> </a:t>
            </a:r>
            <a:r>
              <a:rPr lang="en-GB" b="1" dirty="0">
                <a:latin typeface="fkGroteskNeue"/>
              </a:rPr>
              <a:t>Content Marketing:</a:t>
            </a:r>
            <a:r>
              <a:rPr lang="en-GB" dirty="0">
                <a:latin typeface="fkGroteskNeue"/>
              </a:rPr>
              <a:t> having</a:t>
            </a:r>
            <a:r>
              <a:rPr lang="en-GB" b="1" dirty="0">
                <a:latin typeface="fkGroteskNeue"/>
              </a:rPr>
              <a:t> </a:t>
            </a:r>
            <a:r>
              <a:rPr lang="en-GB" dirty="0">
                <a:latin typeface="fkGroteskNeue"/>
              </a:rPr>
              <a:t>free courses, live classes, and writing articles on the Internet.</a:t>
            </a:r>
            <a:endParaRPr lang="en-US" dirty="0">
              <a:latin typeface="fkGrotesk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35138-0600-E7A0-793D-B9D1EB60EEA1}"/>
              </a:ext>
            </a:extLst>
          </p:cNvPr>
          <p:cNvSpPr txBox="1"/>
          <p:nvPr/>
        </p:nvSpPr>
        <p:spPr>
          <a:xfrm>
            <a:off x="620486" y="2941480"/>
            <a:ext cx="332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fkGroteskNeue"/>
              </a:rPr>
              <a:t> </a:t>
            </a:r>
            <a:r>
              <a:rPr lang="en-GB" b="1" dirty="0">
                <a:latin typeface="fkGroteskNeue"/>
              </a:rPr>
              <a:t>Social Media Marketing: </a:t>
            </a:r>
            <a:r>
              <a:rPr lang="en-GB" dirty="0">
                <a:latin typeface="fkGroteskNeue"/>
              </a:rPr>
              <a:t>outlets such as Facebook, LinkedIn, Google Ads, etc.</a:t>
            </a:r>
            <a:endParaRPr lang="en-GB" i="0" dirty="0">
              <a:effectLst/>
              <a:latin typeface="fkGrotesk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74F14-52D3-D8CB-CFB9-10DFF5CD96CE}"/>
              </a:ext>
            </a:extLst>
          </p:cNvPr>
          <p:cNvSpPr txBox="1"/>
          <p:nvPr/>
        </p:nvSpPr>
        <p:spPr>
          <a:xfrm>
            <a:off x="620486" y="1234769"/>
            <a:ext cx="332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New Customer Acquisition: </a:t>
            </a:r>
            <a:r>
              <a:rPr lang="en-US" dirty="0"/>
              <a:t>free trial after register with first time discount</a:t>
            </a:r>
            <a:r>
              <a:rPr lang="en-GB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E05C3-05CB-1E82-A961-73DEB620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2E85F-8BDC-DD3C-08BD-7926E65DB0DF}"/>
              </a:ext>
            </a:extLst>
          </p:cNvPr>
          <p:cNvSpPr txBox="1"/>
          <p:nvPr/>
        </p:nvSpPr>
        <p:spPr>
          <a:xfrm>
            <a:off x="4181583" y="3738370"/>
            <a:ext cx="4341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fkGroteskNeue"/>
              </a:rPr>
              <a:t> </a:t>
            </a:r>
            <a:r>
              <a:rPr lang="en-GB" b="1" dirty="0">
                <a:latin typeface="fkGroteskNeue"/>
              </a:rPr>
              <a:t>Influencer Partnerships: </a:t>
            </a:r>
            <a:r>
              <a:rPr lang="en-GB" dirty="0">
                <a:latin typeface="fkGroteskNeue"/>
              </a:rPr>
              <a:t>collaborating with educational figures to promote since their main audiences are interested  in learning.</a:t>
            </a:r>
            <a:endParaRPr lang="en-US" dirty="0">
              <a:latin typeface="fkGrotesk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0248C-224F-E5E2-E5C0-2198172E41E0}"/>
              </a:ext>
            </a:extLst>
          </p:cNvPr>
          <p:cNvSpPr txBox="1"/>
          <p:nvPr/>
        </p:nvSpPr>
        <p:spPr>
          <a:xfrm>
            <a:off x="4181581" y="1998864"/>
            <a:ext cx="3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vi-VN" dirty="0">
                <a:latin typeface="fkGroteskNeue"/>
              </a:rPr>
              <a:t> </a:t>
            </a:r>
            <a:r>
              <a:rPr lang="en-US" altLang="ja-JP" dirty="0">
                <a:latin typeface="fkGroteskNeue"/>
              </a:rPr>
              <a:t>Referral </a:t>
            </a:r>
            <a:r>
              <a:rPr lang="en-US" altLang="ja-JP" dirty="0" err="1">
                <a:latin typeface="fkGroteskNeue"/>
              </a:rPr>
              <a:t>Programmes</a:t>
            </a:r>
            <a:r>
              <a:rPr lang="en-US" altLang="ja-JP" dirty="0">
                <a:latin typeface="fkGroteskNeue"/>
              </a:rPr>
              <a:t>: word-of-mouth marketing</a:t>
            </a:r>
            <a:endParaRPr lang="en-US" dirty="0"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126806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2ED96-E01D-1C50-E2F4-AF3B4B7A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9627A-9BF2-1A3B-84EF-23BA69F9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25" y="153068"/>
            <a:ext cx="4826000" cy="86687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 (Body)"/>
              </a:rPr>
              <a:t>7.4 Distribution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65D69-F290-39A7-1C5E-5E7625EB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B6368BA-9201-91F9-0660-0D700B245E31}"/>
              </a:ext>
            </a:extLst>
          </p:cNvPr>
          <p:cNvSpPr txBox="1">
            <a:spLocks/>
          </p:cNvSpPr>
          <p:nvPr/>
        </p:nvSpPr>
        <p:spPr>
          <a:xfrm>
            <a:off x="2307217" y="1811113"/>
            <a:ext cx="3090283" cy="1495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Stage 1:</a:t>
            </a:r>
            <a:r>
              <a:rPr lang="en-US" sz="2000" dirty="0"/>
              <a:t> mobile app on both IOS/</a:t>
            </a:r>
            <a:r>
              <a:rPr lang="en-US" sz="2000" dirty="0" err="1"/>
              <a:t>IpadOS</a:t>
            </a:r>
            <a:r>
              <a:rPr lang="en-US" sz="2000" dirty="0"/>
              <a:t> and Android platforms via App Store and Google Play Store.</a:t>
            </a:r>
            <a:endParaRPr lang="en-US" sz="2000" b="1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DEF8283-3A26-F4C4-A0C0-F4FDDCBDBF60}"/>
              </a:ext>
            </a:extLst>
          </p:cNvPr>
          <p:cNvSpPr txBox="1">
            <a:spLocks/>
          </p:cNvSpPr>
          <p:nvPr/>
        </p:nvSpPr>
        <p:spPr>
          <a:xfrm>
            <a:off x="1919567" y="3873897"/>
            <a:ext cx="4529565" cy="783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Stage 2:</a:t>
            </a:r>
            <a:r>
              <a:rPr lang="en-US" sz="2000" dirty="0"/>
              <a:t> extended to website, available on Google Chrome, Firefox, Safari, etc.</a:t>
            </a:r>
            <a:endParaRPr lang="en-US" sz="2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A23C6A-B626-B884-8416-AFAE42443390}"/>
              </a:ext>
            </a:extLst>
          </p:cNvPr>
          <p:cNvSpPr txBox="1">
            <a:spLocks/>
          </p:cNvSpPr>
          <p:nvPr/>
        </p:nvSpPr>
        <p:spPr>
          <a:xfrm>
            <a:off x="2228061" y="1170425"/>
            <a:ext cx="2075737" cy="427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Split into 2 stages: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6085C6-EC17-FD29-90A3-C6D97BE6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12" y="4688888"/>
            <a:ext cx="775299" cy="7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8534F0-A8C0-427D-D020-8B6B54D8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712" y="5464187"/>
            <a:ext cx="775299" cy="7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CED3A0-AAEE-1721-A10B-4F346FF0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11" y="4688888"/>
            <a:ext cx="778760" cy="7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848185-E633-6F68-2EA0-0E45102A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61" y="4688888"/>
            <a:ext cx="775300" cy="7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rave Browser icon SVG Vector &amp; PNG ...">
            <a:extLst>
              <a:ext uri="{FF2B5EF4-FFF2-40B4-BE49-F238E27FC236}">
                <a16:creationId xmlns:a16="http://schemas.microsoft.com/office/drawing/2014/main" id="{D031023D-613B-0F65-11F7-DA163F01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362" y="5464187"/>
            <a:ext cx="775299" cy="7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281A86-D8CD-2491-B5CD-D5F7C824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961" y="5470968"/>
            <a:ext cx="775299" cy="7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46EE501-8124-F31A-DB6F-50E5E068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961" y="1674969"/>
            <a:ext cx="775300" cy="7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ogle Play logo symbol in vector (.EPS ...">
            <a:extLst>
              <a:ext uri="{FF2B5EF4-FFF2-40B4-BE49-F238E27FC236}">
                <a16:creationId xmlns:a16="http://schemas.microsoft.com/office/drawing/2014/main" id="{6C94F9B3-1412-1E7F-797E-23F3DD5E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02" y="2672333"/>
            <a:ext cx="775299" cy="7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3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C23AF-A44F-A477-93C6-01DBE5AB8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275F6A2-61B9-763C-5693-AD3558DC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69" y="549169"/>
            <a:ext cx="4403933" cy="55121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Calibri (Body)"/>
              </a:rPr>
              <a:t>7.5 Marketing Strategy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949011-46C8-A546-3B25-1D3F503B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138793"/>
            <a:ext cx="816428" cy="81642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2986F5-CF74-6814-73F2-C239D87CE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0780"/>
              </p:ext>
            </p:extLst>
          </p:nvPr>
        </p:nvGraphicFramePr>
        <p:xfrm>
          <a:off x="212272" y="1360780"/>
          <a:ext cx="8639628" cy="4645866"/>
        </p:xfrm>
        <a:graphic>
          <a:graphicData uri="http://schemas.openxmlformats.org/drawingml/2006/table">
            <a:tbl>
              <a:tblPr firstRow="1" firstCol="1" lastRow="1" bandRow="1">
                <a:tableStyleId>{69012ECD-51FC-41F1-AA8D-1B2483CD663E}</a:tableStyleId>
              </a:tblPr>
              <a:tblGrid>
                <a:gridCol w="1930853">
                  <a:extLst>
                    <a:ext uri="{9D8B030D-6E8A-4147-A177-3AD203B41FA5}">
                      <a16:colId xmlns:a16="http://schemas.microsoft.com/office/drawing/2014/main" val="151515287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4196528882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141823543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4056057739"/>
                    </a:ext>
                  </a:extLst>
                </a:gridCol>
              </a:tblGrid>
              <a:tr h="2380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Category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Budget (VND)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Percentage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Note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1192557"/>
                  </a:ext>
                </a:extLst>
              </a:tr>
              <a:tr h="476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Advertising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210,000,000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42%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Through Google Ads, Facebook Ad, etc.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4874234"/>
                  </a:ext>
                </a:extLst>
              </a:tr>
              <a:tr h="476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App Store Optimization (ASO)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40,000,000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8%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Improves app visibility and downloads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6181674"/>
                  </a:ext>
                </a:extLst>
              </a:tr>
              <a:tr h="714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Content Marketing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50,000,000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10%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Improve Search Engine Optimization (SEO) through blog, article, etc.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459214"/>
                  </a:ext>
                </a:extLst>
              </a:tr>
              <a:tr h="476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Influencer Partnerships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60,000,000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12%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Collabs with well-known content creators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4435852"/>
                  </a:ext>
                </a:extLst>
              </a:tr>
              <a:tr h="714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Event Participation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65,000,000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13%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Builds direct connections with customers; useful for networking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9256172"/>
                  </a:ext>
                </a:extLst>
              </a:tr>
              <a:tr h="476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Market Research and Analysist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55,000,000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11%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Collects data and refines strategy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8091405"/>
                  </a:ext>
                </a:extLst>
              </a:tr>
              <a:tr h="714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Miscellaneous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20,000,000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4%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Covers unexpected opportunities or experimental ideas</a:t>
                      </a:r>
                      <a:r>
                        <a:rPr lang="en-US" sz="1600" dirty="0">
                          <a:effectLst/>
                          <a:hlinkClick r:id="rId5"/>
                        </a:rPr>
                        <a:t>.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9272642"/>
                  </a:ext>
                </a:extLst>
              </a:tr>
              <a:tr h="320934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500,000,000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100%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font130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2846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39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9802" y="316391"/>
            <a:ext cx="3873657" cy="1600200"/>
          </a:xfrm>
        </p:spPr>
        <p:txBody>
          <a:bodyPr/>
          <a:lstStyle/>
          <a:p>
            <a:r>
              <a:rPr lang="en-US" dirty="0">
                <a:latin typeface="Calibri (Body)"/>
              </a:rPr>
              <a:t>Competitor Analysis - Global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27459" y="2554797"/>
            <a:ext cx="2949178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global EdTech market is growing thanks to AI, machine learning, and digital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Major competitors: Coursera, Udemy, Khan Academy, </a:t>
            </a:r>
            <a:r>
              <a:rPr lang="en-US" sz="1400" dirty="0" err="1"/>
              <a:t>Byju's</a:t>
            </a:r>
            <a:r>
              <a:rPr lang="en-US" sz="1400" dirty="0"/>
              <a:t>, </a:t>
            </a:r>
            <a:r>
              <a:rPr lang="en-US" sz="1400" dirty="0" err="1"/>
              <a:t>VIPKid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Strengths: Strong partnerships, reputable certificates, advanced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Weaknesses: High cost, lack of personalization, culturally unfit content.</a:t>
            </a:r>
          </a:p>
          <a:p>
            <a:pPr marL="557199" indent="-214308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0000" y="275509"/>
            <a:ext cx="602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VIII. COMPETITOR ANALYSIS</a:t>
            </a:r>
          </a:p>
        </p:txBody>
      </p:sp>
      <p:graphicFrame>
        <p:nvGraphicFramePr>
          <p:cNvPr id="8" name="Picture Placeholder 7">
            <a:extLst>
              <a:ext uri="{FF2B5EF4-FFF2-40B4-BE49-F238E27FC236}">
                <a16:creationId xmlns:a16="http://schemas.microsoft.com/office/drawing/2014/main" id="{5F359052-51B1-47FE-85A3-50D7ACB8ABF1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420629866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048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9802" y="316391"/>
            <a:ext cx="3873657" cy="1600200"/>
          </a:xfrm>
        </p:spPr>
        <p:txBody>
          <a:bodyPr/>
          <a:lstStyle/>
          <a:p>
            <a:r>
              <a:rPr lang="en-US" dirty="0">
                <a:latin typeface="Calibri (Body)"/>
              </a:rPr>
              <a:t>Domestic Competitors &amp; Competitive Advantages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426123" y="2201094"/>
            <a:ext cx="2949178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Local competitors: </a:t>
            </a:r>
            <a:r>
              <a:rPr lang="en-US" sz="1400" dirty="0" err="1"/>
              <a:t>Topica</a:t>
            </a:r>
            <a:r>
              <a:rPr lang="en-US" sz="1400" dirty="0"/>
              <a:t>, </a:t>
            </a:r>
            <a:r>
              <a:rPr lang="en-US" sz="1400" dirty="0" err="1"/>
              <a:t>VietED</a:t>
            </a:r>
            <a:r>
              <a:rPr lang="en-US" sz="1400" dirty="0"/>
              <a:t>, </a:t>
            </a:r>
            <a:r>
              <a:rPr lang="en-US" sz="1400" dirty="0" err="1"/>
              <a:t>eKidEnglish</a:t>
            </a:r>
            <a:r>
              <a:rPr lang="en-US" sz="1400" dirty="0"/>
              <a:t>, </a:t>
            </a:r>
            <a:r>
              <a:rPr lang="en-US" sz="1400" dirty="0" err="1"/>
              <a:t>Tesse</a:t>
            </a:r>
            <a:r>
              <a:rPr lang="en-US" sz="1400" dirty="0"/>
              <a:t>,…..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Strengths: Cultural understanding, affordable pricing, Vietnamese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Weaknesses: Weak AI tech, limited content, lack of international certificates.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advantages: Personalized AI, user-friendly UI, competitive pricing, educational partnerships.</a:t>
            </a:r>
          </a:p>
          <a:p>
            <a:pPr marL="557199" indent="-214308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0712" y="210922"/>
            <a:ext cx="507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VIII. COMPETITOR ANALYSIS</a:t>
            </a:r>
          </a:p>
        </p:txBody>
      </p:sp>
      <p:pic>
        <p:nvPicPr>
          <p:cNvPr id="10" name="Picture 9" descr="edtech_competitor_chart.png">
            <a:extLst>
              <a:ext uri="{FF2B5EF4-FFF2-40B4-BE49-F238E27FC236}">
                <a16:creationId xmlns:a16="http://schemas.microsoft.com/office/drawing/2014/main" id="{F60F8A4E-9256-4868-83E9-4C2206EF9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2"/>
          <a:stretch/>
        </p:blipFill>
        <p:spPr>
          <a:xfrm>
            <a:off x="3678024" y="1985920"/>
            <a:ext cx="5465976" cy="30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32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1887523" y="150745"/>
            <a:ext cx="616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 (Body)"/>
              </a:rPr>
              <a:t>IX. Management Team &amp; Structure</a:t>
            </a:r>
            <a:endParaRPr lang="en-GB" sz="3200" b="1" dirty="0">
              <a:latin typeface="Calibri (Body)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F7712C-C48C-4893-95F0-EB5C012809D0}"/>
              </a:ext>
            </a:extLst>
          </p:cNvPr>
          <p:cNvSpPr txBox="1">
            <a:spLocks/>
          </p:cNvSpPr>
          <p:nvPr/>
        </p:nvSpPr>
        <p:spPr>
          <a:xfrm>
            <a:off x="457200" y="116601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/>
              </a:rPr>
              <a:t>The management team drives direction, innovation, and operations:</a:t>
            </a:r>
          </a:p>
          <a:p>
            <a:r>
              <a:rPr lang="en-US" sz="1400" dirty="0">
                <a:latin typeface="Times New Roman"/>
              </a:rPr>
              <a:t>CEO - Strategic planning and executive decisions.</a:t>
            </a:r>
          </a:p>
          <a:p>
            <a:r>
              <a:rPr lang="en-US" sz="1400" dirty="0">
                <a:latin typeface="Times New Roman"/>
              </a:rPr>
              <a:t>CTO - Technical leadership, AI development.</a:t>
            </a:r>
          </a:p>
          <a:p>
            <a:r>
              <a:rPr lang="en-US" sz="1400" dirty="0">
                <a:latin typeface="Times New Roman"/>
              </a:rPr>
              <a:t>CFO - Financial management and investments.</a:t>
            </a:r>
          </a:p>
          <a:p>
            <a:r>
              <a:rPr lang="en-US" sz="1400" dirty="0">
                <a:latin typeface="Times New Roman"/>
              </a:rPr>
              <a:t>CMO - Marketing strategy and brand development.</a:t>
            </a:r>
          </a:p>
          <a:p>
            <a:r>
              <a:rPr lang="en-US" sz="1400" dirty="0">
                <a:latin typeface="Times New Roman"/>
              </a:rPr>
              <a:t>COO - Daily operations and process optimization.</a:t>
            </a:r>
          </a:p>
          <a:p>
            <a:r>
              <a:rPr lang="en-US" sz="1400" dirty="0">
                <a:latin typeface="Times New Roman"/>
              </a:rPr>
              <a:t>PM, Head of AI, Engineering, and Support - Product development, tech leadership, customer support.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3DC712-FF39-45F1-86A3-4A4A591BB577}"/>
              </a:ext>
            </a:extLst>
          </p:cNvPr>
          <p:cNvSpPr/>
          <p:nvPr/>
        </p:nvSpPr>
        <p:spPr>
          <a:xfrm>
            <a:off x="620612" y="3499529"/>
            <a:ext cx="7055141" cy="1684867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/>
            </a:pPr>
            <a:r>
              <a:rPr sz="1600" dirty="0">
                <a:solidFill>
                  <a:schemeClr val="tx1"/>
                </a:solidFill>
                <a:latin typeface="Times New Roman"/>
              </a:rPr>
              <a:t>CEO</a:t>
            </a:r>
          </a:p>
          <a:p>
            <a:r>
              <a:rPr dirty="0">
                <a:solidFill>
                  <a:schemeClr val="tx1"/>
                </a:solidFill>
                <a:latin typeface="Times New Roman"/>
              </a:rPr>
              <a:t>├── CTO | CFO | CMO | COO</a:t>
            </a:r>
          </a:p>
          <a:p>
            <a:r>
              <a:rPr dirty="0">
                <a:solidFill>
                  <a:schemeClr val="tx1"/>
                </a:solidFill>
                <a:latin typeface="Times New Roman"/>
              </a:rPr>
              <a:t>    ├── PM | Head of AI | Head of Engineering | CS Lead</a:t>
            </a:r>
          </a:p>
        </p:txBody>
      </p:sp>
    </p:spTree>
    <p:extLst>
      <p:ext uri="{BB962C8B-B14F-4D97-AF65-F5344CB8AC3E}">
        <p14:creationId xmlns:p14="http://schemas.microsoft.com/office/powerpoint/2010/main" val="3205181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1661158" y="143077"/>
            <a:ext cx="5141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X. Financial analysis </a:t>
            </a:r>
            <a:endParaRPr lang="en-GB" sz="3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0B66F2-23CB-4D4D-8769-4CB93A7D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376"/>
            <a:ext cx="9144000" cy="51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0C54F2-CB5F-E647-3030-6A35CB235E77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 (Body)"/>
              </a:rPr>
              <a:t>II. 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03C63-F66D-10A7-15B0-3FB366EC49AD}"/>
              </a:ext>
            </a:extLst>
          </p:cNvPr>
          <p:cNvSpPr txBox="1"/>
          <p:nvPr/>
        </p:nvSpPr>
        <p:spPr>
          <a:xfrm>
            <a:off x="363438" y="10313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Vision &amp; Mission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C7FAF-3C62-EDC7-46C1-580AFC71B019}"/>
              </a:ext>
            </a:extLst>
          </p:cNvPr>
          <p:cNvSpPr txBox="1"/>
          <p:nvPr/>
        </p:nvSpPr>
        <p:spPr>
          <a:xfrm>
            <a:off x="363437" y="3276388"/>
            <a:ext cx="9163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Slogan</a:t>
            </a:r>
            <a:r>
              <a:rPr lang="en-US" sz="2400" dirty="0"/>
              <a:t>: </a:t>
            </a:r>
            <a:r>
              <a:rPr lang="en-US" sz="2400" i="1" dirty="0"/>
              <a:t>"Quick Tutor Matching - Smart Learning"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3505C-9512-8715-A7CB-770FB1A0301F}"/>
              </a:ext>
            </a:extLst>
          </p:cNvPr>
          <p:cNvSpPr txBox="1"/>
          <p:nvPr/>
        </p:nvSpPr>
        <p:spPr>
          <a:xfrm>
            <a:off x="391885" y="2399909"/>
            <a:ext cx="8500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Mission</a:t>
            </a:r>
            <a:r>
              <a:rPr lang="en-US" sz="2400" dirty="0"/>
              <a:t>: Deliver smart, personalized, and effective learning experiences.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906D-0ABA-05E3-A426-F177EF578EDD}"/>
              </a:ext>
            </a:extLst>
          </p:cNvPr>
          <p:cNvSpPr txBox="1"/>
          <p:nvPr/>
        </p:nvSpPr>
        <p:spPr>
          <a:xfrm>
            <a:off x="391886" y="1523430"/>
            <a:ext cx="85001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Vision</a:t>
            </a:r>
            <a:r>
              <a:rPr lang="en-US" sz="2400" dirty="0"/>
              <a:t>: Become a leading AI-powered tutoring platform in Vietnam and globally within 5 years.</a:t>
            </a:r>
          </a:p>
        </p:txBody>
      </p:sp>
    </p:spTree>
    <p:extLst>
      <p:ext uri="{BB962C8B-B14F-4D97-AF65-F5344CB8AC3E}">
        <p14:creationId xmlns:p14="http://schemas.microsoft.com/office/powerpoint/2010/main" val="258054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801737-27C1-4A4E-B44F-1E478D4C7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608"/>
            <a:ext cx="9144000" cy="52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9781" y="1080536"/>
            <a:ext cx="4848171" cy="85129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Estimated Monthly Revenue</a:t>
            </a:r>
            <a:b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EF885-8BD1-D04E-987B-36CE65CAF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298"/>
            <a:ext cx="9144000" cy="19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F8B01-379B-0040-8C2A-3B497F0D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4" y="278781"/>
            <a:ext cx="7817469" cy="60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2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B6932-1FD1-0048-82B2-8A0D16AF5B23}"/>
              </a:ext>
            </a:extLst>
          </p:cNvPr>
          <p:cNvSpPr txBox="1"/>
          <p:nvPr/>
        </p:nvSpPr>
        <p:spPr>
          <a:xfrm>
            <a:off x="1567640" y="911098"/>
            <a:ext cx="600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Calibri (Body)"/>
              </a:rPr>
              <a:t>Profit Summary for the First Month and Year</a:t>
            </a:r>
            <a:endParaRPr lang="en-US" sz="2400" dirty="0">
              <a:solidFill>
                <a:srgbClr val="000000"/>
              </a:solidFill>
              <a:effectLst/>
              <a:latin typeface="Calibri (Body)"/>
            </a:endParaRPr>
          </a:p>
          <a:p>
            <a:pPr algn="ctr"/>
            <a:endParaRPr lang="en-V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880E6-4098-F742-9596-B537F6EFA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046"/>
            <a:ext cx="9144000" cy="29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8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B6932-1FD1-0048-82B2-8A0D16AF5B23}"/>
              </a:ext>
            </a:extLst>
          </p:cNvPr>
          <p:cNvSpPr txBox="1"/>
          <p:nvPr/>
        </p:nvSpPr>
        <p:spPr>
          <a:xfrm>
            <a:off x="1561170" y="981307"/>
            <a:ext cx="478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Cash Flow </a:t>
            </a:r>
            <a:r>
              <a:rPr lang="en-US" sz="2400" b="1" dirty="0">
                <a:solidFill>
                  <a:srgbClr val="000000"/>
                </a:solidFill>
                <a:effectLst/>
                <a:latin typeface="Calibri (Body)"/>
              </a:rPr>
              <a:t>Analysis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5 Years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AFE21-1A09-2543-AC4A-79BEC7BC00E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943100"/>
            <a:ext cx="7988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DAC3C-FD71-7443-9565-48E0D461CA60}"/>
              </a:ext>
            </a:extLst>
          </p:cNvPr>
          <p:cNvSpPr txBox="1"/>
          <p:nvPr/>
        </p:nvSpPr>
        <p:spPr>
          <a:xfrm>
            <a:off x="301083" y="398980"/>
            <a:ext cx="846377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VN" b="1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Evaluation &amp; Insights</a:t>
            </a:r>
          </a:p>
          <a:p>
            <a:pPr algn="l"/>
            <a:endParaRPr lang="en-US" b="1" dirty="0">
              <a:solidFill>
                <a:srgbClr val="000000"/>
              </a:solidFill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VN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Positive Aspects: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Sustainable Growth: Revenue and profit increase steadily by 10% annually, reaching 5.6 billion VND in net profit by Year 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Strong Profit Margins: Maintains a healthy ~14–15% net margin after tax.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Healthy Financials: Break-even at 114,000 users but already profitable with 12,000 users/month.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Risks &amp; Recommendations: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Scalability &amp; Competition: Innovate constantly; consider AI features or strategic partnerships.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Rising Costs: Control operating expenses (cloud, salaries, marketing).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User Growth Dependency: Focus on retention and referrals to support growth.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Conclusion: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The business is financially stable with steady growth.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Diversifying revenue beyond subscriptions will boost long-term profitability.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0086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7DAC3C-FD71-7443-9565-48E0D461CA60}"/>
              </a:ext>
            </a:extLst>
          </p:cNvPr>
          <p:cNvSpPr txBox="1"/>
          <p:nvPr/>
        </p:nvSpPr>
        <p:spPr>
          <a:xfrm>
            <a:off x="144966" y="136524"/>
            <a:ext cx="8463776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Exit Strategy Overview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Why It's Important: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Ensures long-term planning &amp; investor clarity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Prepares for market changes &amp; aligns with financial goals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Maximizes valuation for AI-powered EdTech startups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	</a:t>
            </a:r>
          </a:p>
          <a:p>
            <a:pPr algn="l"/>
            <a:r>
              <a:rPr lang="en-US" b="1" dirty="0">
                <a:solidFill>
                  <a:srgbClr val="000000"/>
                </a:solidFill>
              </a:rPr>
              <a:t>	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Sell the Company (Acquisition)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Suitable for high-growth EdTech platforms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Potential buyers: Coursera, Google, Duolingo, investors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Exit valuation: 3–5× annual revenue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rgbClr val="000000"/>
                </a:solidFill>
                <a:effectLst/>
              </a:rPr>
              <a:t>Key: Grow users, protect IP, ensure smooth post-sale transition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	</a:t>
            </a:r>
          </a:p>
          <a:p>
            <a:pPr algn="l"/>
            <a:r>
              <a:rPr lang="en-US" b="1" dirty="0">
                <a:solidFill>
                  <a:srgbClr val="000000"/>
                </a:solidFill>
              </a:rPr>
              <a:t>	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Merge with Larger Company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Ensures sustained growth &amp; tech integration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Ideal partners: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Khan Academy, Microsoft AI, local EdTech firms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Retain influence &amp; expand reach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Key: Synergy, founder involvement, investor protection</a:t>
            </a:r>
          </a:p>
          <a:p>
            <a:pPr algn="l"/>
            <a:endParaRPr lang="en-VN" b="1" dirty="0">
              <a:solidFill>
                <a:srgbClr val="000000"/>
              </a:solidFill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Conclusion: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Sell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quick financial return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Merge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long-term innovation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Focus now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Scale fast, build strong AI, grow loyal user base</a:t>
            </a:r>
          </a:p>
          <a:p>
            <a:endParaRPr lang="en-VN" dirty="0"/>
          </a:p>
        </p:txBody>
      </p:sp>
      <p:sp>
        <p:nvSpPr>
          <p:cNvPr id="12" name="TextBox 11"/>
          <p:cNvSpPr txBox="1"/>
          <p:nvPr/>
        </p:nvSpPr>
        <p:spPr>
          <a:xfrm>
            <a:off x="3811090" y="120610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649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11A8-9B52-4472-92ED-72C42613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9550"/>
            <a:ext cx="2949178" cy="1600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The End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4AA134A-0550-4E72-9F21-1ECC73D00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86354-4AE2-4C5C-9E5C-7178D9BB2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70C0"/>
                </a:solidFill>
              </a:rPr>
              <a:t>Thank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266867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41DC190-579F-82BF-8CB9-20DDFE54800D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 (Body)"/>
              </a:rPr>
              <a:t>II. Company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711EB-3432-C367-9723-E9CFE80A0628}"/>
              </a:ext>
            </a:extLst>
          </p:cNvPr>
          <p:cNvSpPr txBox="1"/>
          <p:nvPr/>
        </p:nvSpPr>
        <p:spPr>
          <a:xfrm>
            <a:off x="146216" y="1062449"/>
            <a:ext cx="89977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Company Name</a:t>
            </a:r>
            <a:r>
              <a:rPr lang="en-US" sz="2400" dirty="0"/>
              <a:t>: Study Buddy</a:t>
            </a:r>
          </a:p>
          <a:p>
            <a:r>
              <a:rPr lang="en-US" sz="2400" b="1" dirty="0"/>
              <a:t>Representative Office</a:t>
            </a:r>
            <a:r>
              <a:rPr lang="en-US" sz="2400" dirty="0"/>
              <a:t>: 268 Ly Thuong Kiet, Ward 14, District 10, HCMC</a:t>
            </a:r>
          </a:p>
          <a:p>
            <a:r>
              <a:rPr lang="en-US" sz="2400" b="1" dirty="0"/>
              <a:t>Founded</a:t>
            </a:r>
            <a:r>
              <a:rPr lang="en-US" sz="2400" dirty="0"/>
              <a:t>: 2025</a:t>
            </a:r>
          </a:p>
          <a:p>
            <a:r>
              <a:rPr lang="en-US" sz="2400" b="1" dirty="0"/>
              <a:t>Status</a:t>
            </a:r>
            <a:r>
              <a:rPr lang="en-US" sz="2400" dirty="0"/>
              <a:t>: Development phase with 5 employees</a:t>
            </a:r>
          </a:p>
          <a:p>
            <a:r>
              <a:rPr lang="en-US" sz="2400" b="1" dirty="0"/>
              <a:t>Initial Capital</a:t>
            </a:r>
            <a:r>
              <a:rPr lang="en-US" sz="2400" dirty="0"/>
              <a:t>: 5,000,000,000 VND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D1C2D3-4F5E-2D48-9F5C-F7935DF3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75" y="2888868"/>
            <a:ext cx="3662265" cy="36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0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5C325D4-DF2F-6B93-E740-6ACAD491583F}"/>
              </a:ext>
            </a:extLst>
          </p:cNvPr>
          <p:cNvSpPr txBox="1"/>
          <p:nvPr/>
        </p:nvSpPr>
        <p:spPr>
          <a:xfrm>
            <a:off x="391886" y="354563"/>
            <a:ext cx="466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 (Body)"/>
              </a:rPr>
              <a:t>II. </a:t>
            </a:r>
            <a:r>
              <a:rPr lang="en-US" sz="3600" b="1" dirty="0">
                <a:latin typeface="Calibri (Body)"/>
              </a:rPr>
              <a:t>Company</a:t>
            </a:r>
            <a:r>
              <a:rPr lang="en-US" sz="4000" b="1" dirty="0">
                <a:latin typeface="Calibri (Body)"/>
              </a:rPr>
              <a:t> Overview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2526C16-90C0-6BC4-1C85-1119DB942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725689"/>
              </p:ext>
            </p:extLst>
          </p:nvPr>
        </p:nvGraphicFramePr>
        <p:xfrm>
          <a:off x="827314" y="1178961"/>
          <a:ext cx="7489371" cy="532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321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19C0F21-C691-905F-D8D2-89DDC8DDDF9A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alibri (Body)"/>
              </a:rPr>
              <a:t>II. Company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3C5A0-D9C0-BFA6-2FC6-EB5BB8D20D10}"/>
              </a:ext>
            </a:extLst>
          </p:cNvPr>
          <p:cNvSpPr txBox="1"/>
          <p:nvPr/>
        </p:nvSpPr>
        <p:spPr>
          <a:xfrm>
            <a:off x="391886" y="1562257"/>
            <a:ext cx="7609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b="1" dirty="0"/>
              <a:t>Strengths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Advanced AI for tutor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Intuitive interface with scheduling, payment, and feedback</a:t>
            </a:r>
          </a:p>
          <a:p>
            <a:pPr>
              <a:buNone/>
            </a:pPr>
            <a:r>
              <a:rPr lang="en-US" sz="2400" b="1" dirty="0"/>
              <a:t>Weaknesses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High cost of AI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Strong competition from established platforms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99C006-11E8-1BF4-0ED0-C28CD473B65B}"/>
              </a:ext>
            </a:extLst>
          </p:cNvPr>
          <p:cNvSpPr txBox="1"/>
          <p:nvPr/>
        </p:nvSpPr>
        <p:spPr>
          <a:xfrm>
            <a:off x="391886" y="10390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Strengths &amp; Weaknesses</a:t>
            </a:r>
          </a:p>
        </p:txBody>
      </p:sp>
    </p:spTree>
    <p:extLst>
      <p:ext uri="{BB962C8B-B14F-4D97-AF65-F5344CB8AC3E}">
        <p14:creationId xmlns:p14="http://schemas.microsoft.com/office/powerpoint/2010/main" val="115650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724C1-1C75-B982-AC6E-841D0363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74944C8-FC7B-87E0-7CC6-DB23A33BAEDB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II. Company 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4EC33-C104-971F-22B3-2E6D3A6C8A2B}"/>
              </a:ext>
            </a:extLst>
          </p:cNvPr>
          <p:cNvSpPr txBox="1"/>
          <p:nvPr/>
        </p:nvSpPr>
        <p:spPr>
          <a:xfrm>
            <a:off x="391886" y="10390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Development Goals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71521-9D6E-0F8B-7248-EC84D681FDC8}"/>
              </a:ext>
            </a:extLst>
          </p:cNvPr>
          <p:cNvSpPr txBox="1"/>
          <p:nvPr/>
        </p:nvSpPr>
        <p:spPr>
          <a:xfrm>
            <a:off x="391886" y="1782396"/>
            <a:ext cx="65407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Short-Term (Year 1)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Launch platform and attract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 matching algorithms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Partner with schools and institutions</a:t>
            </a:r>
          </a:p>
        </p:txBody>
      </p:sp>
    </p:spTree>
    <p:extLst>
      <p:ext uri="{BB962C8B-B14F-4D97-AF65-F5344CB8AC3E}">
        <p14:creationId xmlns:p14="http://schemas.microsoft.com/office/powerpoint/2010/main" val="374934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03872-988E-4CD6-EF26-51AC1676B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9A96506-A5E7-0908-0FEB-4E71DC43A2FC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II. Company 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97F06-B2AA-DC68-AD02-F7A1FE436F55}"/>
              </a:ext>
            </a:extLst>
          </p:cNvPr>
          <p:cNvSpPr txBox="1"/>
          <p:nvPr/>
        </p:nvSpPr>
        <p:spPr>
          <a:xfrm>
            <a:off x="391886" y="10390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Development Goals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E80E6-2A48-B178-1CB8-9EBFEFA7BEE7}"/>
              </a:ext>
            </a:extLst>
          </p:cNvPr>
          <p:cNvSpPr txBox="1"/>
          <p:nvPr/>
        </p:nvSpPr>
        <p:spPr>
          <a:xfrm>
            <a:off x="391886" y="1782396"/>
            <a:ext cx="85281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Mid-Term (Years 2–3)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Expand regionally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Add performance tracking and personalized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Introduce subscription and premium features</a:t>
            </a:r>
          </a:p>
        </p:txBody>
      </p:sp>
    </p:spTree>
    <p:extLst>
      <p:ext uri="{BB962C8B-B14F-4D97-AF65-F5344CB8AC3E}">
        <p14:creationId xmlns:p14="http://schemas.microsoft.com/office/powerpoint/2010/main" val="405097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8721A-8D9D-82BF-8C57-CA2F25308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0298973-87FC-8D26-F258-46EE9AD5429A}"/>
              </a:ext>
            </a:extLst>
          </p:cNvPr>
          <p:cNvSpPr txBox="1"/>
          <p:nvPr/>
        </p:nvSpPr>
        <p:spPr>
          <a:xfrm>
            <a:off x="391886" y="354563"/>
            <a:ext cx="439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II. Company 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9F788-DD31-0DA0-A23B-4AD894B7F81A}"/>
              </a:ext>
            </a:extLst>
          </p:cNvPr>
          <p:cNvSpPr txBox="1"/>
          <p:nvPr/>
        </p:nvSpPr>
        <p:spPr>
          <a:xfrm>
            <a:off x="391886" y="10390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Development Goals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499E9-050F-8406-40E4-68EE5B6CF7DF}"/>
              </a:ext>
            </a:extLst>
          </p:cNvPr>
          <p:cNvSpPr txBox="1"/>
          <p:nvPr/>
        </p:nvSpPr>
        <p:spPr>
          <a:xfrm>
            <a:off x="391886" y="1782396"/>
            <a:ext cx="85281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Long-Term (Years 4–5)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Enter global markets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Build an AI-powered educational ecosystem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Secure additional funding</a:t>
            </a:r>
          </a:p>
        </p:txBody>
      </p:sp>
    </p:spTree>
    <p:extLst>
      <p:ext uri="{BB962C8B-B14F-4D97-AF65-F5344CB8AC3E}">
        <p14:creationId xmlns:p14="http://schemas.microsoft.com/office/powerpoint/2010/main" val="168293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2731</Words>
  <Application>Microsoft Macintosh PowerPoint</Application>
  <PresentationFormat>On-screen Show (4:3)</PresentationFormat>
  <Paragraphs>375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(Body)</vt:lpstr>
      <vt:lpstr>Calibri Light</vt:lpstr>
      <vt:lpstr>Cambria</vt:lpstr>
      <vt:lpstr>fkGroteskNeue</vt:lpstr>
      <vt:lpstr>Times New Roman</vt:lpstr>
      <vt:lpstr>Office Theme</vt:lpstr>
      <vt:lpstr>STUDY BUDDY: A STUDENT’S BEST COMPANION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TECHNOLOGY SECTION</vt:lpstr>
      <vt:lpstr>PowerPoint Presentation</vt:lpstr>
      <vt:lpstr>IV. INDUSTRY ANALYSIS</vt:lpstr>
      <vt:lpstr>PowerPoint Presentation</vt:lpstr>
      <vt:lpstr>V. MARKET ANALYSIS</vt:lpstr>
      <vt:lpstr>VI. TARGET MARKET</vt:lpstr>
      <vt:lpstr>PowerPoint Presentation</vt:lpstr>
      <vt:lpstr>PowerPoint Presentation</vt:lpstr>
      <vt:lpstr>PowerPoint Presentation</vt:lpstr>
      <vt:lpstr>PowerPoint Presentation</vt:lpstr>
      <vt:lpstr>7.1 Product</vt:lpstr>
      <vt:lpstr>7.2 Sales Strategy</vt:lpstr>
      <vt:lpstr>7.3 Marketing Strategy</vt:lpstr>
      <vt:lpstr>7.4 Distribution Strategy</vt:lpstr>
      <vt:lpstr>7.5 Marketing Strategy</vt:lpstr>
      <vt:lpstr>Competitor Analysis - Global</vt:lpstr>
      <vt:lpstr>Domestic Competitors &amp; Competitive Advantages</vt:lpstr>
      <vt:lpstr>PowerPoint Presentation</vt:lpstr>
      <vt:lpstr>PowerPoint Presentation</vt:lpstr>
      <vt:lpstr>PowerPoint Presentation</vt:lpstr>
      <vt:lpstr>3. Estimated Monthly Revenue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60</cp:revision>
  <dcterms:created xsi:type="dcterms:W3CDTF">2019-05-10T14:30:44Z</dcterms:created>
  <dcterms:modified xsi:type="dcterms:W3CDTF">2025-05-04T16:08:15Z</dcterms:modified>
</cp:coreProperties>
</file>